
<file path=[Content_Types].xml><?xml version="1.0" encoding="utf-8"?>
<Types xmlns="http://schemas.openxmlformats.org/package/2006/content-types">
  <Default Extension="bin" ContentType="application/vnd.openxmlformats-officedocument.oleObject"/>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16" r:id="rId3"/>
    <p:sldId id="312" r:id="rId4"/>
    <p:sldId id="313" r:id="rId5"/>
    <p:sldId id="257" r:id="rId6"/>
    <p:sldId id="258" r:id="rId7"/>
    <p:sldId id="259" r:id="rId8"/>
    <p:sldId id="262" r:id="rId9"/>
    <p:sldId id="309" r:id="rId10"/>
    <p:sldId id="263" r:id="rId11"/>
    <p:sldId id="266" r:id="rId12"/>
    <p:sldId id="267" r:id="rId13"/>
    <p:sldId id="268" r:id="rId14"/>
    <p:sldId id="269" r:id="rId15"/>
    <p:sldId id="270" r:id="rId16"/>
    <p:sldId id="314" r:id="rId17"/>
    <p:sldId id="315" r:id="rId18"/>
    <p:sldId id="275" r:id="rId19"/>
    <p:sldId id="276" r:id="rId20"/>
    <p:sldId id="277" r:id="rId21"/>
    <p:sldId id="278" r:id="rId22"/>
    <p:sldId id="279" r:id="rId23"/>
    <p:sldId id="280" r:id="rId24"/>
    <p:sldId id="281" r:id="rId25"/>
    <p:sldId id="286" r:id="rId26"/>
    <p:sldId id="282" r:id="rId27"/>
    <p:sldId id="283" r:id="rId28"/>
    <p:sldId id="284" r:id="rId29"/>
    <p:sldId id="288" r:id="rId30"/>
    <p:sldId id="289" r:id="rId31"/>
    <p:sldId id="290" r:id="rId32"/>
    <p:sldId id="291" r:id="rId33"/>
    <p:sldId id="292" r:id="rId34"/>
    <p:sldId id="293" r:id="rId35"/>
    <p:sldId id="294" r:id="rId36"/>
    <p:sldId id="295" r:id="rId37"/>
    <p:sldId id="296" r:id="rId38"/>
    <p:sldId id="297" r:id="rId39"/>
    <p:sldId id="310" r:id="rId40"/>
    <p:sldId id="298" r:id="rId41"/>
    <p:sldId id="299" r:id="rId42"/>
    <p:sldId id="300" r:id="rId43"/>
    <p:sldId id="301" r:id="rId44"/>
    <p:sldId id="302" r:id="rId45"/>
    <p:sldId id="303" r:id="rId46"/>
    <p:sldId id="304" r:id="rId47"/>
    <p:sldId id="305" r:id="rId48"/>
    <p:sldId id="306" r:id="rId49"/>
    <p:sldId id="307" r:id="rId50"/>
    <p:sldId id="308" r:id="rId51"/>
    <p:sldId id="311" r:id="rId52"/>
  </p:sldIdLst>
  <p:sldSz cx="12192000" cy="6858000"/>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0" d="100"/>
          <a:sy n="100" d="100"/>
        </p:scale>
        <p:origin x="954" y="72"/>
      </p:cViewPr>
      <p:guideLst>
        <p:guide orient="horz" pos="2160"/>
        <p:guide pos="3840"/>
      </p:guideLst>
    </p:cSldViewPr>
  </p:slideViewPr>
  <p:notesTextViewPr>
    <p:cViewPr>
      <p:scale>
        <a:sx n="100" d="100"/>
        <a:sy n="100" d="100"/>
      </p:scale>
      <p:origin x="0" y="0"/>
    </p:cViewPr>
  </p:notesTextViewPr>
  <p:sorterViewPr>
    <p:cViewPr>
      <p:scale>
        <a:sx n="66" d="100"/>
        <a:sy n="66" d="100"/>
      </p:scale>
      <p:origin x="0" y="-178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54274" name="Rectangle 2"/>
          <p:cNvSpPr>
            <a:spLocks noGrp="1" noChangeArrowheads="1"/>
          </p:cNvSpPr>
          <p:nvPr>
            <p:ph type="ctrTitle"/>
          </p:nvPr>
        </p:nvSpPr>
        <p:spPr>
          <a:xfrm>
            <a:off x="0" y="1"/>
            <a:ext cx="12192000" cy="701675"/>
          </a:xfrm>
        </p:spPr>
        <p:txBody>
          <a:bodyPr/>
          <a:lstStyle>
            <a:lvl1pPr algn="ctr">
              <a:defRPr sz="4000"/>
            </a:lvl1pPr>
          </a:lstStyle>
          <a:p>
            <a:r>
              <a:rPr lang="en-US"/>
              <a:t>Click to edit Master title style</a:t>
            </a:r>
          </a:p>
        </p:txBody>
      </p:sp>
      <p:sp>
        <p:nvSpPr>
          <p:cNvPr id="54275" name="Rectangle 3"/>
          <p:cNvSpPr>
            <a:spLocks noGrp="1" noChangeArrowheads="1"/>
          </p:cNvSpPr>
          <p:nvPr>
            <p:ph type="subTitle" idx="1"/>
          </p:nvPr>
        </p:nvSpPr>
        <p:spPr bwMode="auto">
          <a:xfrm>
            <a:off x="1828800" y="1143000"/>
            <a:ext cx="85344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defRPr sz="3200"/>
            </a:lvl1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a:xfrm>
            <a:off x="8737600" y="6553200"/>
            <a:ext cx="2540000" cy="304800"/>
          </a:xfrm>
        </p:spPr>
        <p:txBody>
          <a:bodyPr/>
          <a:lstStyle>
            <a:lvl1pPr>
              <a:defRPr/>
            </a:lvl1pPr>
          </a:lstStyle>
          <a:p>
            <a:pPr>
              <a:defRPr/>
            </a:pPr>
            <a:fld id="{0BBFAC0A-0AA5-425C-BBD9-6B972849B849}" type="slidenum">
              <a:rPr lang="en-US" altLang="en-US"/>
              <a:pPr>
                <a:defRPr/>
              </a:pPr>
              <a:t>‹#›</a:t>
            </a:fld>
            <a:endParaRPr lang="en-US" altLang="en-US"/>
          </a:p>
        </p:txBody>
      </p:sp>
    </p:spTree>
    <p:extLst>
      <p:ext uri="{BB962C8B-B14F-4D97-AF65-F5344CB8AC3E}">
        <p14:creationId xmlns:p14="http://schemas.microsoft.com/office/powerpoint/2010/main" val="21960781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noChangeArrowheads="1"/>
          </p:cNvSpPr>
          <p:nvPr>
            <p:ph type="sldNum" sz="quarter" idx="12"/>
          </p:nvPr>
        </p:nvSpPr>
        <p:spPr/>
        <p:txBody>
          <a:bodyPr/>
          <a:lstStyle>
            <a:lvl1pPr>
              <a:defRPr/>
            </a:lvl1pPr>
          </a:lstStyle>
          <a:p>
            <a:pPr>
              <a:defRPr/>
            </a:pPr>
            <a:fld id="{B1FC7DC7-A956-44D2-ACFC-C41C7E97CE96}" type="slidenum">
              <a:rPr lang="en-US" altLang="en-US"/>
              <a:pPr>
                <a:defRPr/>
              </a:pPr>
              <a:t>‹#›</a:t>
            </a:fld>
            <a:endParaRPr lang="en-US" altLang="en-US"/>
          </a:p>
        </p:txBody>
      </p:sp>
    </p:spTree>
    <p:extLst>
      <p:ext uri="{BB962C8B-B14F-4D97-AF65-F5344CB8AC3E}">
        <p14:creationId xmlns:p14="http://schemas.microsoft.com/office/powerpoint/2010/main" val="1458337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182290" y="1600201"/>
            <a:ext cx="400110" cy="45259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0" y="1600201"/>
            <a:ext cx="8483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noChangeArrowheads="1"/>
          </p:cNvSpPr>
          <p:nvPr>
            <p:ph type="sldNum" sz="quarter" idx="12"/>
          </p:nvPr>
        </p:nvSpPr>
        <p:spPr/>
        <p:txBody>
          <a:bodyPr/>
          <a:lstStyle>
            <a:lvl1pPr>
              <a:defRPr/>
            </a:lvl1pPr>
          </a:lstStyle>
          <a:p>
            <a:pPr>
              <a:defRPr/>
            </a:pPr>
            <a:fld id="{E98765FB-B55A-4D58-926B-D0393F07D020}" type="slidenum">
              <a:rPr lang="en-US" altLang="en-US"/>
              <a:pPr>
                <a:defRPr/>
              </a:pPr>
              <a:t>‹#›</a:t>
            </a:fld>
            <a:endParaRPr lang="en-US" altLang="en-US"/>
          </a:p>
        </p:txBody>
      </p:sp>
    </p:spTree>
    <p:extLst>
      <p:ext uri="{BB962C8B-B14F-4D97-AF65-F5344CB8AC3E}">
        <p14:creationId xmlns:p14="http://schemas.microsoft.com/office/powerpoint/2010/main" val="30912441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B2522CE-C6F4-45A1-80EB-1BD91693C853}" type="slidenum">
              <a:rPr lang="en-US" altLang="en-US"/>
              <a:pPr>
                <a:defRPr/>
              </a:pPr>
              <a:t>‹#›</a:t>
            </a:fld>
            <a:endParaRPr lang="en-US" altLang="en-US"/>
          </a:p>
        </p:txBody>
      </p:sp>
    </p:spTree>
    <p:extLst>
      <p:ext uri="{BB962C8B-B14F-4D97-AF65-F5344CB8AC3E}">
        <p14:creationId xmlns:p14="http://schemas.microsoft.com/office/powerpoint/2010/main" val="5201279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A3AA3F3A-5124-482E-BCF8-00081866571C}" type="slidenum">
              <a:rPr lang="en-US" altLang="en-US"/>
              <a:pPr>
                <a:defRPr/>
              </a:pPr>
              <a:t>‹#›</a:t>
            </a:fld>
            <a:endParaRPr lang="en-US" altLang="en-US"/>
          </a:p>
        </p:txBody>
      </p:sp>
    </p:spTree>
    <p:extLst>
      <p:ext uri="{BB962C8B-B14F-4D97-AF65-F5344CB8AC3E}">
        <p14:creationId xmlns:p14="http://schemas.microsoft.com/office/powerpoint/2010/main" val="11899256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420B337-FD34-4FE5-B2E0-FA2A00245F74}" type="slidenum">
              <a:rPr lang="en-US" altLang="en-US"/>
              <a:pPr>
                <a:defRPr/>
              </a:pPr>
              <a:t>‹#›</a:t>
            </a:fld>
            <a:endParaRPr lang="en-US" altLang="en-US"/>
          </a:p>
        </p:txBody>
      </p:sp>
    </p:spTree>
    <p:extLst>
      <p:ext uri="{BB962C8B-B14F-4D97-AF65-F5344CB8AC3E}">
        <p14:creationId xmlns:p14="http://schemas.microsoft.com/office/powerpoint/2010/main" val="1598314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B927B8F9-0BE1-4B19-AF9A-7C051F3DC892}" type="slidenum">
              <a:rPr lang="en-US" altLang="en-US"/>
              <a:pPr>
                <a:defRPr/>
              </a:pPr>
              <a:t>‹#›</a:t>
            </a:fld>
            <a:endParaRPr lang="en-US" altLang="en-US"/>
          </a:p>
        </p:txBody>
      </p:sp>
    </p:spTree>
    <p:extLst>
      <p:ext uri="{BB962C8B-B14F-4D97-AF65-F5344CB8AC3E}">
        <p14:creationId xmlns:p14="http://schemas.microsoft.com/office/powerpoint/2010/main" val="29797309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B0173A1C-1BAF-4795-930F-6B9328D0560F}" type="slidenum">
              <a:rPr lang="en-US" altLang="en-US"/>
              <a:pPr>
                <a:defRPr/>
              </a:pPr>
              <a:t>‹#›</a:t>
            </a:fld>
            <a:endParaRPr lang="en-US" altLang="en-US"/>
          </a:p>
        </p:txBody>
      </p:sp>
    </p:spTree>
    <p:extLst>
      <p:ext uri="{BB962C8B-B14F-4D97-AF65-F5344CB8AC3E}">
        <p14:creationId xmlns:p14="http://schemas.microsoft.com/office/powerpoint/2010/main" val="190413495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32552CBB-182C-4F35-B939-39BB01F0CD7E}" type="slidenum">
              <a:rPr lang="en-US" altLang="en-US"/>
              <a:pPr>
                <a:defRPr/>
              </a:pPr>
              <a:t>‹#›</a:t>
            </a:fld>
            <a:endParaRPr lang="en-US" altLang="en-US"/>
          </a:p>
        </p:txBody>
      </p:sp>
    </p:spTree>
    <p:extLst>
      <p:ext uri="{BB962C8B-B14F-4D97-AF65-F5344CB8AC3E}">
        <p14:creationId xmlns:p14="http://schemas.microsoft.com/office/powerpoint/2010/main" val="2957515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A4EFB8C0-4FB4-4656-AC1F-B53E87101365}" type="slidenum">
              <a:rPr lang="en-US" altLang="en-US"/>
              <a:pPr>
                <a:defRPr/>
              </a:pPr>
              <a:t>‹#›</a:t>
            </a:fld>
            <a:endParaRPr lang="en-US" altLang="en-US"/>
          </a:p>
        </p:txBody>
      </p:sp>
    </p:spTree>
    <p:extLst>
      <p:ext uri="{BB962C8B-B14F-4D97-AF65-F5344CB8AC3E}">
        <p14:creationId xmlns:p14="http://schemas.microsoft.com/office/powerpoint/2010/main" val="8058403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08E9E18D-7378-4C05-B25A-0C1E0A8A1241}" type="slidenum">
              <a:rPr lang="en-US" altLang="en-US"/>
              <a:pPr>
                <a:defRPr/>
              </a:pPr>
              <a:t>‹#›</a:t>
            </a:fld>
            <a:endParaRPr lang="en-US" altLang="en-US"/>
          </a:p>
        </p:txBody>
      </p:sp>
    </p:spTree>
    <p:extLst>
      <p:ext uri="{BB962C8B-B14F-4D97-AF65-F5344CB8AC3E}">
        <p14:creationId xmlns:p14="http://schemas.microsoft.com/office/powerpoint/2010/main" val="1732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noChangeArrowheads="1"/>
          </p:cNvSpPr>
          <p:nvPr>
            <p:ph type="sldNum" sz="quarter" idx="12"/>
          </p:nvPr>
        </p:nvSpPr>
        <p:spPr/>
        <p:txBody>
          <a:bodyPr/>
          <a:lstStyle>
            <a:lvl1pPr>
              <a:defRPr/>
            </a:lvl1pPr>
          </a:lstStyle>
          <a:p>
            <a:pPr>
              <a:defRPr/>
            </a:pPr>
            <a:fld id="{ECA8F561-ED72-4213-A585-161E7CE80B0C}" type="slidenum">
              <a:rPr lang="en-US" altLang="en-US"/>
              <a:pPr>
                <a:defRPr/>
              </a:pPr>
              <a:t>‹#›</a:t>
            </a:fld>
            <a:endParaRPr lang="en-US" altLang="en-US"/>
          </a:p>
        </p:txBody>
      </p:sp>
    </p:spTree>
    <p:extLst>
      <p:ext uri="{BB962C8B-B14F-4D97-AF65-F5344CB8AC3E}">
        <p14:creationId xmlns:p14="http://schemas.microsoft.com/office/powerpoint/2010/main" val="312589823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Footer Placeholder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Slide Number Placeholder 6"/>
          <p:cNvSpPr>
            <a:spLocks noGrp="1" noChangeArrowheads="1"/>
          </p:cNvSpPr>
          <p:nvPr>
            <p:ph type="sldNum" sz="quarter" idx="12"/>
          </p:nvPr>
        </p:nvSpPr>
        <p:spPr/>
        <p:txBody>
          <a:bodyPr/>
          <a:lstStyle>
            <a:lvl1pPr>
              <a:defRPr/>
            </a:lvl1pPr>
          </a:lstStyle>
          <a:p>
            <a:pPr>
              <a:defRPr/>
            </a:pPr>
            <a:fld id="{89B3FEAD-3553-4B40-857D-8AAC5A6ACEAA}" type="slidenum">
              <a:rPr lang="en-US" altLang="en-US"/>
              <a:pPr>
                <a:defRPr/>
              </a:pPr>
              <a:t>‹#›</a:t>
            </a:fld>
            <a:endParaRPr lang="en-US" altLang="en-US"/>
          </a:p>
        </p:txBody>
      </p:sp>
    </p:spTree>
    <p:extLst>
      <p:ext uri="{BB962C8B-B14F-4D97-AF65-F5344CB8AC3E}">
        <p14:creationId xmlns:p14="http://schemas.microsoft.com/office/powerpoint/2010/main" val="9254187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49D79ED3-65FF-4746-AD49-E3BC77BAA673}" type="slidenum">
              <a:rPr lang="en-US" altLang="en-US"/>
              <a:pPr>
                <a:defRPr/>
              </a:pPr>
              <a:t>‹#›</a:t>
            </a:fld>
            <a:endParaRPr lang="en-US" altLang="en-US"/>
          </a:p>
        </p:txBody>
      </p:sp>
    </p:spTree>
    <p:extLst>
      <p:ext uri="{BB962C8B-B14F-4D97-AF65-F5344CB8AC3E}">
        <p14:creationId xmlns:p14="http://schemas.microsoft.com/office/powerpoint/2010/main" val="3443634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561B56A-C31A-40F0-BAA2-F1F7946B538C}" type="slidenum">
              <a:rPr lang="en-US" altLang="en-US"/>
              <a:pPr>
                <a:defRPr/>
              </a:pPr>
              <a:t>‹#›</a:t>
            </a:fld>
            <a:endParaRPr lang="en-US" altLang="en-US"/>
          </a:p>
        </p:txBody>
      </p:sp>
    </p:spTree>
    <p:extLst>
      <p:ext uri="{BB962C8B-B14F-4D97-AF65-F5344CB8AC3E}">
        <p14:creationId xmlns:p14="http://schemas.microsoft.com/office/powerpoint/2010/main" val="16523199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707886"/>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5" name="Footer Placeholder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6" name="Slide Number Placeholder 5"/>
          <p:cNvSpPr>
            <a:spLocks noGrp="1" noChangeArrowheads="1"/>
          </p:cNvSpPr>
          <p:nvPr>
            <p:ph type="sldNum" sz="quarter" idx="12"/>
          </p:nvPr>
        </p:nvSpPr>
        <p:spPr/>
        <p:txBody>
          <a:bodyPr/>
          <a:lstStyle>
            <a:lvl1pPr>
              <a:defRPr/>
            </a:lvl1pPr>
          </a:lstStyle>
          <a:p>
            <a:pPr>
              <a:defRPr/>
            </a:pPr>
            <a:fld id="{FDBDEA84-8552-4228-9C6B-A31266AD207A}" type="slidenum">
              <a:rPr lang="en-US" altLang="en-US"/>
              <a:pPr>
                <a:defRPr/>
              </a:pPr>
              <a:t>‹#›</a:t>
            </a:fld>
            <a:endParaRPr lang="en-US" altLang="en-US"/>
          </a:p>
        </p:txBody>
      </p:sp>
    </p:spTree>
    <p:extLst>
      <p:ext uri="{BB962C8B-B14F-4D97-AF65-F5344CB8AC3E}">
        <p14:creationId xmlns:p14="http://schemas.microsoft.com/office/powerpoint/2010/main" val="3666199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vl1pPr>
          </a:lstStyle>
          <a:p>
            <a:pPr>
              <a:defRPr/>
            </a:pPr>
            <a:fld id="{3624A478-51D6-4BF2-A2EB-EC1C071F6E90}" type="slidenum">
              <a:rPr lang="en-US" altLang="en-US"/>
              <a:pPr>
                <a:defRPr/>
              </a:pPr>
              <a:t>‹#›</a:t>
            </a:fld>
            <a:endParaRPr lang="en-US" altLang="en-US"/>
          </a:p>
        </p:txBody>
      </p:sp>
    </p:spTree>
    <p:extLst>
      <p:ext uri="{BB962C8B-B14F-4D97-AF65-F5344CB8AC3E}">
        <p14:creationId xmlns:p14="http://schemas.microsoft.com/office/powerpoint/2010/main" val="1061754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30777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8"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9" name="Rectangle 5"/>
          <p:cNvSpPr>
            <a:spLocks noGrp="1" noChangeArrowheads="1"/>
          </p:cNvSpPr>
          <p:nvPr>
            <p:ph type="sldNum" sz="quarter" idx="12"/>
          </p:nvPr>
        </p:nvSpPr>
        <p:spPr/>
        <p:txBody>
          <a:bodyPr/>
          <a:lstStyle>
            <a:lvl1pPr>
              <a:defRPr/>
            </a:lvl1pPr>
          </a:lstStyle>
          <a:p>
            <a:pPr>
              <a:defRPr/>
            </a:pPr>
            <a:fld id="{D58BDA05-DA33-4C81-AC5B-DF6880C87E0D}" type="slidenum">
              <a:rPr lang="en-US" altLang="en-US"/>
              <a:pPr>
                <a:defRPr/>
              </a:pPr>
              <a:t>‹#›</a:t>
            </a:fld>
            <a:endParaRPr lang="en-US" altLang="en-US"/>
          </a:p>
        </p:txBody>
      </p:sp>
    </p:spTree>
    <p:extLst>
      <p:ext uri="{BB962C8B-B14F-4D97-AF65-F5344CB8AC3E}">
        <p14:creationId xmlns:p14="http://schemas.microsoft.com/office/powerpoint/2010/main" val="23380861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4"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5" name="Rectangle 5"/>
          <p:cNvSpPr>
            <a:spLocks noGrp="1" noChangeArrowheads="1"/>
          </p:cNvSpPr>
          <p:nvPr>
            <p:ph type="sldNum" sz="quarter" idx="12"/>
          </p:nvPr>
        </p:nvSpPr>
        <p:spPr/>
        <p:txBody>
          <a:bodyPr/>
          <a:lstStyle>
            <a:lvl1pPr>
              <a:defRPr/>
            </a:lvl1pPr>
          </a:lstStyle>
          <a:p>
            <a:pPr>
              <a:defRPr/>
            </a:pPr>
            <a:fld id="{499C010D-A44D-4F49-8045-7EBA67FF80CD}" type="slidenum">
              <a:rPr lang="en-US" altLang="en-US"/>
              <a:pPr>
                <a:defRPr/>
              </a:pPr>
              <a:t>‹#›</a:t>
            </a:fld>
            <a:endParaRPr lang="en-US" altLang="en-US"/>
          </a:p>
        </p:txBody>
      </p:sp>
    </p:spTree>
    <p:extLst>
      <p:ext uri="{BB962C8B-B14F-4D97-AF65-F5344CB8AC3E}">
        <p14:creationId xmlns:p14="http://schemas.microsoft.com/office/powerpoint/2010/main" val="23380573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3"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4" name="Rectangle 5"/>
          <p:cNvSpPr>
            <a:spLocks noGrp="1" noChangeArrowheads="1"/>
          </p:cNvSpPr>
          <p:nvPr>
            <p:ph type="sldNum" sz="quarter" idx="12"/>
          </p:nvPr>
        </p:nvSpPr>
        <p:spPr/>
        <p:txBody>
          <a:bodyPr/>
          <a:lstStyle>
            <a:lvl1pPr>
              <a:defRPr/>
            </a:lvl1pPr>
          </a:lstStyle>
          <a:p>
            <a:pPr>
              <a:defRPr/>
            </a:pPr>
            <a:fld id="{7876CFAD-5B2F-432A-A694-6307EC5D0FF7}" type="slidenum">
              <a:rPr lang="en-US" altLang="en-US"/>
              <a:pPr>
                <a:defRPr/>
              </a:pPr>
              <a:t>‹#›</a:t>
            </a:fld>
            <a:endParaRPr lang="en-US" altLang="en-US"/>
          </a:p>
        </p:txBody>
      </p:sp>
    </p:spTree>
    <p:extLst>
      <p:ext uri="{BB962C8B-B14F-4D97-AF65-F5344CB8AC3E}">
        <p14:creationId xmlns:p14="http://schemas.microsoft.com/office/powerpoint/2010/main" val="31415496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1034990"/>
            <a:ext cx="4011084" cy="40011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vl1pPr>
          </a:lstStyle>
          <a:p>
            <a:pPr>
              <a:defRPr/>
            </a:pPr>
            <a:fld id="{7382D04B-3110-4C8A-80D1-298BF25765BD}" type="slidenum">
              <a:rPr lang="en-US" altLang="en-US"/>
              <a:pPr>
                <a:defRPr/>
              </a:pPr>
              <a:t>‹#›</a:t>
            </a:fld>
            <a:endParaRPr lang="en-US" altLang="en-US"/>
          </a:p>
        </p:txBody>
      </p:sp>
    </p:spTree>
    <p:extLst>
      <p:ext uri="{BB962C8B-B14F-4D97-AF65-F5344CB8AC3E}">
        <p14:creationId xmlns:p14="http://schemas.microsoft.com/office/powerpoint/2010/main" val="270158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967228"/>
            <a:ext cx="7315200" cy="40011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p:txBody>
          <a:bodyPr/>
          <a:lstStyle>
            <a:lvl1pPr fontAlgn="auto">
              <a:spcBef>
                <a:spcPts val="0"/>
              </a:spcBef>
              <a:spcAft>
                <a:spcPts val="0"/>
              </a:spcAft>
              <a:defRPr/>
            </a:lvl1pPr>
          </a:lstStyle>
          <a:p>
            <a:pPr>
              <a:defRPr/>
            </a:pPr>
            <a:endParaRPr lang="en-US"/>
          </a:p>
        </p:txBody>
      </p:sp>
      <p:sp>
        <p:nvSpPr>
          <p:cNvPr id="6" name="Rectangle 4"/>
          <p:cNvSpPr>
            <a:spLocks noGrp="1" noChangeArrowheads="1"/>
          </p:cNvSpPr>
          <p:nvPr>
            <p:ph type="ftr" sz="quarter" idx="11"/>
          </p:nvPr>
        </p:nvSpPr>
        <p:spPr/>
        <p:txBody>
          <a:bodyPr/>
          <a:lstStyle>
            <a:lvl1pPr fontAlgn="auto">
              <a:spcBef>
                <a:spcPts val="0"/>
              </a:spcBef>
              <a:spcAft>
                <a:spcPts val="0"/>
              </a:spcAft>
              <a:defRPr/>
            </a:lvl1pPr>
          </a:lstStyle>
          <a:p>
            <a:pPr>
              <a:defRPr/>
            </a:pPr>
            <a:endParaRPr lang="en-US"/>
          </a:p>
        </p:txBody>
      </p:sp>
      <p:sp>
        <p:nvSpPr>
          <p:cNvPr id="7" name="Rectangle 5"/>
          <p:cNvSpPr>
            <a:spLocks noGrp="1" noChangeArrowheads="1"/>
          </p:cNvSpPr>
          <p:nvPr>
            <p:ph type="sldNum" sz="quarter" idx="12"/>
          </p:nvPr>
        </p:nvSpPr>
        <p:spPr/>
        <p:txBody>
          <a:bodyPr/>
          <a:lstStyle>
            <a:lvl1pPr>
              <a:defRPr/>
            </a:lvl1pPr>
          </a:lstStyle>
          <a:p>
            <a:pPr>
              <a:defRPr/>
            </a:pPr>
            <a:fld id="{C76458D7-56A8-42FF-AFF1-4F5DD71174E1}" type="slidenum">
              <a:rPr lang="en-US" altLang="en-US"/>
              <a:pPr>
                <a:defRPr/>
              </a:pPr>
              <a:t>‹#›</a:t>
            </a:fld>
            <a:endParaRPr lang="en-US" altLang="en-US"/>
          </a:p>
        </p:txBody>
      </p:sp>
    </p:spTree>
    <p:extLst>
      <p:ext uri="{BB962C8B-B14F-4D97-AF65-F5344CB8AC3E}">
        <p14:creationId xmlns:p14="http://schemas.microsoft.com/office/powerpoint/2010/main" val="322490531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0" y="5486400"/>
            <a:ext cx="10363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lvl="0"/>
            <a:r>
              <a:rPr lang="en-US" altLang="en-US"/>
              <a:t>Click to edit Master title style</a:t>
            </a:r>
          </a:p>
        </p:txBody>
      </p:sp>
      <p:sp>
        <p:nvSpPr>
          <p:cNvPr id="53251" name="Rectangle 3"/>
          <p:cNvSpPr>
            <a:spLocks noGrp="1" noChangeArrowheads="1"/>
          </p:cNvSpPr>
          <p:nvPr>
            <p:ph type="dt" sz="half" idx="2"/>
          </p:nvPr>
        </p:nvSpPr>
        <p:spPr bwMode="auto">
          <a:xfrm>
            <a:off x="9144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eaLnBrk="0" hangingPunct="0">
              <a:defRPr sz="1400">
                <a:solidFill>
                  <a:srgbClr val="FFFFFF"/>
                </a:solidFill>
                <a:latin typeface="Times"/>
              </a:defRPr>
            </a:lvl1pPr>
          </a:lstStyle>
          <a:p>
            <a:pPr>
              <a:defRPr/>
            </a:pPr>
            <a:endParaRPr lang="en-US"/>
          </a:p>
        </p:txBody>
      </p:sp>
      <p:sp>
        <p:nvSpPr>
          <p:cNvPr id="53252" name="Rectangle 4"/>
          <p:cNvSpPr>
            <a:spLocks noGrp="1" noChangeArrowheads="1"/>
          </p:cNvSpPr>
          <p:nvPr>
            <p:ph type="ftr" sz="quarter" idx="3"/>
          </p:nvPr>
        </p:nvSpPr>
        <p:spPr bwMode="auto">
          <a:xfrm>
            <a:off x="4165600" y="6553200"/>
            <a:ext cx="38608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ctr" eaLnBrk="0" hangingPunct="0">
              <a:defRPr sz="1400">
                <a:solidFill>
                  <a:srgbClr val="FFFFFF"/>
                </a:solidFill>
                <a:latin typeface="Times"/>
              </a:defRPr>
            </a:lvl1pPr>
          </a:lstStyle>
          <a:p>
            <a:pPr>
              <a:defRPr/>
            </a:pPr>
            <a:endParaRPr lang="en-US"/>
          </a:p>
        </p:txBody>
      </p:sp>
      <p:sp>
        <p:nvSpPr>
          <p:cNvPr id="53253" name="Rectangle 5"/>
          <p:cNvSpPr>
            <a:spLocks noGrp="1" noChangeArrowheads="1"/>
          </p:cNvSpPr>
          <p:nvPr>
            <p:ph type="sldNum" sz="quarter" idx="4"/>
          </p:nvPr>
        </p:nvSpPr>
        <p:spPr bwMode="auto">
          <a:xfrm>
            <a:off x="9550400" y="6553200"/>
            <a:ext cx="254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spAutoFit/>
          </a:bodyPr>
          <a:lstStyle>
            <a:lvl1pPr algn="r" eaLnBrk="0" hangingPunct="0">
              <a:defRPr sz="1400">
                <a:solidFill>
                  <a:srgbClr val="FFFFFF"/>
                </a:solidFill>
                <a:latin typeface="Garamond" panose="02020404030301010803" pitchFamily="18" charset="0"/>
              </a:defRPr>
            </a:lvl1pPr>
          </a:lstStyle>
          <a:p>
            <a:pPr>
              <a:defRPr/>
            </a:pPr>
            <a:fld id="{F34B77DC-318E-4805-8CE4-A8FA2BC8952C}" type="slidenum">
              <a:rPr lang="en-US" altLang="en-US"/>
              <a:pPr>
                <a:defRPr/>
              </a:pPr>
              <a:t>‹#›</a:t>
            </a:fld>
            <a:endParaRPr lang="en-US" altLang="en-US"/>
          </a:p>
        </p:txBody>
      </p:sp>
    </p:spTree>
  </p:cSld>
  <p:clrMap bg1="dk2" tx1="lt1" bg2="dk1" tx2="lt2" accent1="accent1" accent2="accent2" accent3="accent3" accent4="accent4" accent5="accent5" accent6="accent6" hlink="hlink" folHlink="folHlink"/>
  <p:sldLayoutIdLst>
    <p:sldLayoutId id="2147483970" r:id="rId1"/>
    <p:sldLayoutId id="2147483971" r:id="rId2"/>
    <p:sldLayoutId id="2147483972" r:id="rId3"/>
    <p:sldLayoutId id="2147483973" r:id="rId4"/>
    <p:sldLayoutId id="2147483974" r:id="rId5"/>
    <p:sldLayoutId id="2147483975" r:id="rId6"/>
    <p:sldLayoutId id="2147483976" r:id="rId7"/>
    <p:sldLayoutId id="2147483977" r:id="rId8"/>
    <p:sldLayoutId id="2147483978" r:id="rId9"/>
    <p:sldLayoutId id="2147483979" r:id="rId10"/>
    <p:sldLayoutId id="2147483980" r:id="rId11"/>
  </p:sldLayoutIdLst>
  <p:txStyles>
    <p:titleStyle>
      <a:lvl1pPr algn="l" rtl="0" eaLnBrk="0" fontAlgn="base" hangingPunct="0">
        <a:spcBef>
          <a:spcPct val="0"/>
        </a:spcBef>
        <a:spcAft>
          <a:spcPct val="0"/>
        </a:spcAft>
        <a:defRPr sz="1400">
          <a:solidFill>
            <a:schemeClr val="tx2"/>
          </a:solidFill>
          <a:latin typeface="+mj-lt"/>
          <a:ea typeface="+mj-ea"/>
          <a:cs typeface="+mj-cs"/>
        </a:defRPr>
      </a:lvl1pPr>
      <a:lvl2pPr algn="l" rtl="0" eaLnBrk="0" fontAlgn="base" hangingPunct="0">
        <a:spcBef>
          <a:spcPct val="0"/>
        </a:spcBef>
        <a:spcAft>
          <a:spcPct val="0"/>
        </a:spcAft>
        <a:defRPr sz="1400">
          <a:solidFill>
            <a:schemeClr val="tx2"/>
          </a:solidFill>
          <a:latin typeface="Garamond" pitchFamily="18" charset="0"/>
        </a:defRPr>
      </a:lvl2pPr>
      <a:lvl3pPr algn="l" rtl="0" eaLnBrk="0" fontAlgn="base" hangingPunct="0">
        <a:spcBef>
          <a:spcPct val="0"/>
        </a:spcBef>
        <a:spcAft>
          <a:spcPct val="0"/>
        </a:spcAft>
        <a:defRPr sz="1400">
          <a:solidFill>
            <a:schemeClr val="tx2"/>
          </a:solidFill>
          <a:latin typeface="Garamond" pitchFamily="18" charset="0"/>
        </a:defRPr>
      </a:lvl3pPr>
      <a:lvl4pPr algn="l" rtl="0" eaLnBrk="0" fontAlgn="base" hangingPunct="0">
        <a:spcBef>
          <a:spcPct val="0"/>
        </a:spcBef>
        <a:spcAft>
          <a:spcPct val="0"/>
        </a:spcAft>
        <a:defRPr sz="1400">
          <a:solidFill>
            <a:schemeClr val="tx2"/>
          </a:solidFill>
          <a:latin typeface="Garamond" pitchFamily="18" charset="0"/>
        </a:defRPr>
      </a:lvl4pPr>
      <a:lvl5pPr algn="l" rtl="0" eaLnBrk="0" fontAlgn="base" hangingPunct="0">
        <a:spcBef>
          <a:spcPct val="0"/>
        </a:spcBef>
        <a:spcAft>
          <a:spcPct val="0"/>
        </a:spcAft>
        <a:defRPr sz="1400">
          <a:solidFill>
            <a:schemeClr val="tx2"/>
          </a:solidFill>
          <a:latin typeface="Garamond" pitchFamily="18" charset="0"/>
        </a:defRPr>
      </a:lvl5pPr>
      <a:lvl6pPr marL="457200" algn="l" rtl="0" fontAlgn="base">
        <a:spcBef>
          <a:spcPct val="0"/>
        </a:spcBef>
        <a:spcAft>
          <a:spcPct val="0"/>
        </a:spcAft>
        <a:defRPr sz="1400">
          <a:solidFill>
            <a:schemeClr val="tx2"/>
          </a:solidFill>
          <a:latin typeface="Garamond" pitchFamily="18" charset="0"/>
        </a:defRPr>
      </a:lvl6pPr>
      <a:lvl7pPr marL="914400" algn="l" rtl="0" fontAlgn="base">
        <a:spcBef>
          <a:spcPct val="0"/>
        </a:spcBef>
        <a:spcAft>
          <a:spcPct val="0"/>
        </a:spcAft>
        <a:defRPr sz="1400">
          <a:solidFill>
            <a:schemeClr val="tx2"/>
          </a:solidFill>
          <a:latin typeface="Garamond" pitchFamily="18" charset="0"/>
        </a:defRPr>
      </a:lvl7pPr>
      <a:lvl8pPr marL="1371600" algn="l" rtl="0" fontAlgn="base">
        <a:spcBef>
          <a:spcPct val="0"/>
        </a:spcBef>
        <a:spcAft>
          <a:spcPct val="0"/>
        </a:spcAft>
        <a:defRPr sz="1400">
          <a:solidFill>
            <a:schemeClr val="tx2"/>
          </a:solidFill>
          <a:latin typeface="Garamond" pitchFamily="18" charset="0"/>
        </a:defRPr>
      </a:lvl8pPr>
      <a:lvl9pPr marL="1828800" algn="l" rtl="0" fontAlgn="base">
        <a:spcBef>
          <a:spcPct val="0"/>
        </a:spcBef>
        <a:spcAft>
          <a:spcPct val="0"/>
        </a:spcAft>
        <a:defRPr sz="1400">
          <a:solidFill>
            <a:schemeClr val="tx2"/>
          </a:solidFill>
          <a:latin typeface="Garamond" pitchFamily="18" charset="0"/>
        </a:defRPr>
      </a:lvl9pPr>
    </p:titleStyle>
    <p:bodyStyle>
      <a:lvl1pPr marL="342900" indent="-342900" algn="l" rtl="0" eaLnBrk="0" fontAlgn="base" hangingPunct="0">
        <a:spcBef>
          <a:spcPct val="0"/>
        </a:spcBef>
        <a:spcAft>
          <a:spcPct val="0"/>
        </a:spcAft>
        <a:defRPr sz="1400">
          <a:solidFill>
            <a:schemeClr val="tx1"/>
          </a:solidFill>
          <a:latin typeface="+mn-lt"/>
          <a:ea typeface="+mn-ea"/>
          <a:cs typeface="+mn-cs"/>
        </a:defRPr>
      </a:lvl1pPr>
      <a:lvl2pPr marL="742950" indent="-285750" algn="l" rtl="0" eaLnBrk="0" fontAlgn="base" hangingPunct="0">
        <a:spcBef>
          <a:spcPct val="20000"/>
        </a:spcBef>
        <a:spcAft>
          <a:spcPct val="0"/>
        </a:spcAft>
        <a:defRPr sz="1400">
          <a:solidFill>
            <a:schemeClr val="tx1"/>
          </a:solidFill>
          <a:latin typeface="+mn-lt"/>
        </a:defRPr>
      </a:lvl2pPr>
      <a:lvl3pPr marL="1143000" indent="-228600" algn="l" rtl="0" eaLnBrk="0" fontAlgn="base" hangingPunct="0">
        <a:spcBef>
          <a:spcPct val="20000"/>
        </a:spcBef>
        <a:spcAft>
          <a:spcPct val="0"/>
        </a:spcAft>
        <a:buChar char="•"/>
        <a:defRPr sz="1400">
          <a:solidFill>
            <a:schemeClr val="tx1"/>
          </a:solidFill>
          <a:latin typeface="+mn-lt"/>
        </a:defRPr>
      </a:lvl3pPr>
      <a:lvl4pPr marL="1600200" indent="-228600" algn="l" rtl="0" eaLnBrk="0" fontAlgn="base" hangingPunct="0">
        <a:spcBef>
          <a:spcPct val="20000"/>
        </a:spcBef>
        <a:spcAft>
          <a:spcPct val="0"/>
        </a:spcAft>
        <a:buChar char="–"/>
        <a:defRPr sz="1400">
          <a:solidFill>
            <a:schemeClr val="tx1"/>
          </a:solidFill>
          <a:latin typeface="+mn-lt"/>
        </a:defRPr>
      </a:lvl4pPr>
      <a:lvl5pPr marL="2057400" indent="-228600" algn="l" rtl="0" eaLnBrk="0" fontAlgn="base" hangingPunct="0">
        <a:spcBef>
          <a:spcPct val="20000"/>
        </a:spcBef>
        <a:spcAft>
          <a:spcPct val="0"/>
        </a:spcAft>
        <a:buChar char="»"/>
        <a:defRPr sz="1400">
          <a:solidFill>
            <a:schemeClr val="tx1"/>
          </a:solidFill>
          <a:latin typeface="+mn-lt"/>
        </a:defRPr>
      </a:lvl5pPr>
      <a:lvl6pPr marL="2514600" indent="-228600" algn="l" rtl="0" fontAlgn="base">
        <a:spcBef>
          <a:spcPct val="20000"/>
        </a:spcBef>
        <a:spcAft>
          <a:spcPct val="0"/>
        </a:spcAft>
        <a:buChar char="»"/>
        <a:defRPr sz="1400">
          <a:solidFill>
            <a:schemeClr val="tx1"/>
          </a:solidFill>
          <a:latin typeface="+mn-lt"/>
        </a:defRPr>
      </a:lvl6pPr>
      <a:lvl7pPr marL="2971800" indent="-228600" algn="l" rtl="0" fontAlgn="base">
        <a:spcBef>
          <a:spcPct val="20000"/>
        </a:spcBef>
        <a:spcAft>
          <a:spcPct val="0"/>
        </a:spcAft>
        <a:buChar char="»"/>
        <a:defRPr sz="1400">
          <a:solidFill>
            <a:schemeClr val="tx1"/>
          </a:solidFill>
          <a:latin typeface="+mn-lt"/>
        </a:defRPr>
      </a:lvl7pPr>
      <a:lvl8pPr marL="3429000" indent="-228600" algn="l" rtl="0" fontAlgn="base">
        <a:spcBef>
          <a:spcPct val="20000"/>
        </a:spcBef>
        <a:spcAft>
          <a:spcPct val="0"/>
        </a:spcAft>
        <a:buChar char="»"/>
        <a:defRPr sz="1400">
          <a:solidFill>
            <a:schemeClr val="tx1"/>
          </a:solidFill>
          <a:latin typeface="+mn-lt"/>
        </a:defRPr>
      </a:lvl8pPr>
      <a:lvl9pPr marL="3886200" indent="-228600" algn="l" rtl="0" fontAlgn="base">
        <a:spcBef>
          <a:spcPct val="20000"/>
        </a:spcBef>
        <a:spcAft>
          <a:spcPct val="0"/>
        </a:spcAft>
        <a:buChar char="»"/>
        <a:defRPr sz="1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Rectangle 3"/>
          <p:cNvSpPr>
            <a:spLocks noGrp="1" noChangeArrowheads="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5476"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mn-lt"/>
              </a:defRPr>
            </a:lvl1pPr>
          </a:lstStyle>
          <a:p>
            <a:pPr>
              <a:defRPr/>
            </a:pPr>
            <a:endParaRPr lang="en-US"/>
          </a:p>
        </p:txBody>
      </p:sp>
      <p:sp>
        <p:nvSpPr>
          <p:cNvPr id="105477"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mn-lt"/>
              </a:defRPr>
            </a:lvl1pPr>
          </a:lstStyle>
          <a:p>
            <a:pPr>
              <a:defRPr/>
            </a:pPr>
            <a:endParaRPr lang="en-US"/>
          </a:p>
        </p:txBody>
      </p:sp>
      <p:sp>
        <p:nvSpPr>
          <p:cNvPr id="105478"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1899F313-D272-4EC0-B12E-23CB5E509F66}"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81" r:id="rId1"/>
    <p:sldLayoutId id="2147483982" r:id="rId2"/>
    <p:sldLayoutId id="2147483983" r:id="rId3"/>
    <p:sldLayoutId id="2147483984" r:id="rId4"/>
    <p:sldLayoutId id="2147483985" r:id="rId5"/>
    <p:sldLayoutId id="2147483986" r:id="rId6"/>
    <p:sldLayoutId id="2147483987" r:id="rId7"/>
    <p:sldLayoutId id="2147483988" r:id="rId8"/>
    <p:sldLayoutId id="2147483989" r:id="rId9"/>
    <p:sldLayoutId id="2147483990" r:id="rId10"/>
    <p:sldLayoutId id="214748399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commons.wikimedia.org/wiki/Los_desastres_de_la_guerra" TargetMode="External"/><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upload.wikimedia.org/wikipedia/en/5/5b/Pavilion.jpg"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7.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slideLayout" Target="../slideLayouts/slideLayout13.xml"/><Relationship Id="rId1" Type="http://schemas.openxmlformats.org/officeDocument/2006/relationships/themeOverride" Target="../theme/themeOverride1.xml"/><Relationship Id="rId4" Type="http://schemas.openxmlformats.org/officeDocument/2006/relationships/image" Target="../media/image41.jpeg"/></Relationships>
</file>

<file path=ppt/slides/_rels/slide3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slideLayout" Target="../slideLayouts/slideLayout13.xml"/><Relationship Id="rId1" Type="http://schemas.openxmlformats.org/officeDocument/2006/relationships/themeOverride" Target="../theme/themeOverride2.xml"/></Relationships>
</file>

<file path=ppt/slides/_rels/slide3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slideLayout" Target="../slideLayouts/slideLayout13.xml"/><Relationship Id="rId1" Type="http://schemas.openxmlformats.org/officeDocument/2006/relationships/themeOverride" Target="../theme/themeOverride3.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4" Type="http://schemas.openxmlformats.org/officeDocument/2006/relationships/image" Target="../media/image44.wmf"/></Relationships>
</file>

<file path=ppt/slides/_rels/slide3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slideLayout" Target="../slideLayouts/slideLayout13.xml"/><Relationship Id="rId1" Type="http://schemas.openxmlformats.org/officeDocument/2006/relationships/themeOverride" Target="../theme/themeOverride4.xml"/><Relationship Id="rId4" Type="http://schemas.openxmlformats.org/officeDocument/2006/relationships/image" Target="../media/image46.jpeg"/></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slideLayout" Target="../slideLayouts/slideLayout7.xml"/><Relationship Id="rId1" Type="http://schemas.openxmlformats.org/officeDocument/2006/relationships/video" Target="https://www.youtube.com/embed/N0Ambe4FwQk"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slideLayout" Target="../slideLayouts/slideLayout13.xml"/><Relationship Id="rId1" Type="http://schemas.openxmlformats.org/officeDocument/2006/relationships/themeOverride" Target="../theme/themeOverride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13.xml"/><Relationship Id="rId1" Type="http://schemas.openxmlformats.org/officeDocument/2006/relationships/themeOverride" Target="../theme/themeOverride6.xml"/></Relationships>
</file>

<file path=ppt/slides/_rels/slide4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jpeg"/><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4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hyperlink" Target="http://upload.wikimedia.org/wikipedia/commons/d/dd/Muybridge_race_horse_animated.gif" TargetMode="Externa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slideLayout" Target="../slideLayouts/slideLayout7.xml"/><Relationship Id="rId1" Type="http://schemas.openxmlformats.org/officeDocument/2006/relationships/video" Target="https://www.youtube.com/embed/aG5erS2GNG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Layout" Target="../slideLayouts/slideLayout7.xml"/><Relationship Id="rId1" Type="http://schemas.openxmlformats.org/officeDocument/2006/relationships/video" Target="https://www.youtube.com/embed/ivAPODbzUso" TargetMode="External"/></Relationships>
</file>

<file path=ppt/slides/_rels/slide9.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0AF23-B402-4CC6-8F98-D8FE83C1A411}"/>
              </a:ext>
            </a:extLst>
          </p:cNvPr>
          <p:cNvSpPr>
            <a:spLocks noGrp="1"/>
          </p:cNvSpPr>
          <p:nvPr>
            <p:ph type="title"/>
          </p:nvPr>
        </p:nvSpPr>
        <p:spPr>
          <a:xfrm>
            <a:off x="0" y="5486400"/>
            <a:ext cx="10363200" cy="738664"/>
          </a:xfrm>
        </p:spPr>
        <p:txBody>
          <a:bodyPr/>
          <a:lstStyle/>
          <a:p>
            <a:r>
              <a:rPr lang="en-US" dirty="0"/>
              <a:t>Joseph Dufour (French 1757-1827) and </a:t>
            </a:r>
            <a:r>
              <a:rPr lang="fr-FR" dirty="0"/>
              <a:t>Jean-Gabriel Charvet (French, 1750-1829), Les Sauvages de la Mer Pacifique, 1804-5, </a:t>
            </a:r>
            <a:r>
              <a:rPr lang="en-US" dirty="0"/>
              <a:t>wallpaper: woodcut, gouache on canvas</a:t>
            </a:r>
            <a:br>
              <a:rPr lang="fr-FR" dirty="0"/>
            </a:br>
            <a:endParaRPr lang="en-US" dirty="0"/>
          </a:p>
        </p:txBody>
      </p:sp>
      <p:pic>
        <p:nvPicPr>
          <p:cNvPr id="3" name="Picture 2">
            <a:extLst>
              <a:ext uri="{FF2B5EF4-FFF2-40B4-BE49-F238E27FC236}">
                <a16:creationId xmlns:a16="http://schemas.microsoft.com/office/drawing/2014/main" id="{FE4BD88B-86AA-42F7-BD58-C6B3A409D8E4}"/>
              </a:ext>
            </a:extLst>
          </p:cNvPr>
          <p:cNvPicPr>
            <a:picLocks noChangeAspect="1"/>
          </p:cNvPicPr>
          <p:nvPr/>
        </p:nvPicPr>
        <p:blipFill>
          <a:blip r:embed="rId2"/>
          <a:stretch>
            <a:fillRect/>
          </a:stretch>
        </p:blipFill>
        <p:spPr>
          <a:xfrm>
            <a:off x="0" y="1599285"/>
            <a:ext cx="12192000" cy="3659430"/>
          </a:xfrm>
          <a:prstGeom prst="rect">
            <a:avLst/>
          </a:prstGeom>
        </p:spPr>
      </p:pic>
    </p:spTree>
    <p:extLst>
      <p:ext uri="{BB962C8B-B14F-4D97-AF65-F5344CB8AC3E}">
        <p14:creationId xmlns:p14="http://schemas.microsoft.com/office/powerpoint/2010/main" val="671911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a:xfrm>
            <a:off x="533400" y="5257800"/>
            <a:ext cx="10668000" cy="1077913"/>
          </a:xfrm>
        </p:spPr>
        <p:txBody>
          <a:bodyPr/>
          <a:lstStyle/>
          <a:p>
            <a:pPr eaLnBrk="1" hangingPunct="1"/>
            <a:r>
              <a:rPr lang="en-US" altLang="en-US" sz="1600" b="1">
                <a:latin typeface="Verdana" panose="020B0604030504040204" pitchFamily="34" charset="0"/>
              </a:rPr>
              <a:t>FRANCISCO GOYA</a:t>
            </a:r>
            <a:r>
              <a:rPr lang="en-US" altLang="en-US" sz="1600">
                <a:latin typeface="Verdana" panose="020B0604030504040204" pitchFamily="34" charset="0"/>
              </a:rPr>
              <a:t>, (left) </a:t>
            </a:r>
            <a:r>
              <a:rPr lang="en-US" altLang="en-US" sz="1600" i="1">
                <a:latin typeface="Verdana" panose="020B0604030504040204" pitchFamily="34" charset="0"/>
              </a:rPr>
              <a:t>This is Worse, </a:t>
            </a:r>
            <a:r>
              <a:rPr lang="en-US" altLang="en-US" sz="1600">
                <a:latin typeface="Verdana" panose="020B0604030504040204" pitchFamily="34" charset="0"/>
              </a:rPr>
              <a:t># 37; (right) </a:t>
            </a:r>
            <a:r>
              <a:rPr lang="en-US" altLang="en-US" sz="1600" i="1">
                <a:latin typeface="Verdana" panose="020B0604030504040204" pitchFamily="34" charset="0"/>
              </a:rPr>
              <a:t>Ravages of War</a:t>
            </a:r>
            <a:r>
              <a:rPr lang="en-US" altLang="en-US" sz="1600">
                <a:latin typeface="Verdana" panose="020B0604030504040204" pitchFamily="34" charset="0"/>
              </a:rPr>
              <a:t>, #40, from</a:t>
            </a:r>
            <a:r>
              <a:rPr lang="en-US" altLang="en-US" sz="1600" i="1">
                <a:latin typeface="Verdana" panose="020B0604030504040204" pitchFamily="34" charset="0"/>
              </a:rPr>
              <a:t> The Disasters of War</a:t>
            </a:r>
            <a:r>
              <a:rPr lang="en-US" altLang="en-US" sz="1600">
                <a:latin typeface="Verdana" panose="020B0604030504040204" pitchFamily="34" charset="0"/>
              </a:rPr>
              <a:t> series of 82 prints, etching, aquatint, and drypoint, 1810-20</a:t>
            </a:r>
            <a:br>
              <a:rPr lang="en-US" altLang="en-US" sz="1600">
                <a:latin typeface="Verdana" panose="020B0604030504040204" pitchFamily="34" charset="0"/>
              </a:rPr>
            </a:br>
            <a:r>
              <a:rPr lang="en-US" altLang="en-US" sz="1600">
                <a:latin typeface="Verdana" panose="020B0604030504040204" pitchFamily="34" charset="0"/>
              </a:rPr>
              <a:t>(left) French execution, mutilated Spanish man impaled on a tree; (right) women raped and murdered. The Spanish guerrillas also practiced atrocities against the French occupiers.</a:t>
            </a:r>
          </a:p>
        </p:txBody>
      </p:sp>
      <p:pic>
        <p:nvPicPr>
          <p:cNvPr id="32771" name="Picture 3" descr="3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155700"/>
            <a:ext cx="4953000" cy="3754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154113"/>
            <a:ext cx="4419600" cy="3775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p:cNvSpPr txBox="1">
            <a:spLocks noChangeArrowheads="1"/>
          </p:cNvSpPr>
          <p:nvPr/>
        </p:nvSpPr>
        <p:spPr bwMode="auto">
          <a:xfrm>
            <a:off x="1905000" y="176213"/>
            <a:ext cx="8382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solidFill>
                  <a:srgbClr val="FFFFFF"/>
                </a:solidFill>
                <a:latin typeface="Verdana" panose="020B0604030504040204" pitchFamily="34" charset="0"/>
              </a:rPr>
              <a:t>Spanish War of Independence against French occupation, 1808-1814  First “Guerrilla” (little war)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Goya, Disasters of War 1810 - 2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43200" y="228600"/>
            <a:ext cx="659130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 Box 3"/>
          <p:cNvSpPr txBox="1">
            <a:spLocks noChangeArrowheads="1"/>
          </p:cNvSpPr>
          <p:nvPr/>
        </p:nvSpPr>
        <p:spPr bwMode="auto">
          <a:xfrm>
            <a:off x="1447800" y="5791200"/>
            <a:ext cx="10210800"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600" b="1">
                <a:solidFill>
                  <a:srgbClr val="FFFFFF"/>
                </a:solidFill>
                <a:latin typeface="Verdana" panose="020B0604030504040204" pitchFamily="34" charset="0"/>
              </a:rPr>
              <a:t>Francisco GOYA</a:t>
            </a:r>
            <a:r>
              <a:rPr lang="en-US" altLang="en-US" sz="1600">
                <a:solidFill>
                  <a:srgbClr val="FFFFFF"/>
                </a:solidFill>
                <a:latin typeface="Verdana" panose="020B0604030504040204" pitchFamily="34" charset="0"/>
              </a:rPr>
              <a:t>,</a:t>
            </a:r>
            <a:r>
              <a:rPr lang="en-US" altLang="en-US" sz="1600" b="1">
                <a:solidFill>
                  <a:srgbClr val="FFFFFF"/>
                </a:solidFill>
                <a:latin typeface="Verdana" panose="020B0604030504040204" pitchFamily="34" charset="0"/>
              </a:rPr>
              <a:t> </a:t>
            </a:r>
            <a:r>
              <a:rPr lang="en-US" altLang="en-US" sz="1600" i="1">
                <a:solidFill>
                  <a:srgbClr val="FFFFFF"/>
                </a:solidFill>
                <a:latin typeface="Verdana" panose="020B0604030504040204" pitchFamily="34" charset="0"/>
              </a:rPr>
              <a:t>Disasters of War: Scarred for Life, </a:t>
            </a:r>
            <a:r>
              <a:rPr lang="en-US" altLang="en-US" sz="1600">
                <a:solidFill>
                  <a:srgbClr val="FFFFFF"/>
                </a:solidFill>
                <a:latin typeface="Verdana" panose="020B0604030504040204" pitchFamily="34" charset="0"/>
              </a:rPr>
              <a:t>1810-20</a:t>
            </a:r>
          </a:p>
          <a:p>
            <a:r>
              <a:rPr lang="en-US" altLang="en-US" sz="1600">
                <a:solidFill>
                  <a:srgbClr val="FFFFFF"/>
                </a:solidFill>
                <a:latin typeface="Verdana" panose="020B0604030504040204" pitchFamily="34" charset="0"/>
              </a:rPr>
              <a:t>To see all 80 prints in the series: </a:t>
            </a:r>
            <a:r>
              <a:rPr lang="en-US" altLang="en-US">
                <a:solidFill>
                  <a:srgbClr val="FFFFFF"/>
                </a:solidFill>
                <a:hlinkClick r:id="rId3"/>
              </a:rPr>
              <a:t>http://commons.wikimedia.org/wiki/Los_desastres_de_la_guerra</a:t>
            </a:r>
            <a:r>
              <a:rPr lang="en-US" altLang="en-US">
                <a:solidFill>
                  <a:srgbClr val="FFFFFF"/>
                </a:solidFill>
              </a:rPr>
              <a:t>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ChangeArrowheads="1"/>
          </p:cNvSpPr>
          <p:nvPr>
            <p:ph type="title"/>
          </p:nvPr>
        </p:nvSpPr>
        <p:spPr>
          <a:xfrm>
            <a:off x="533400" y="6121400"/>
            <a:ext cx="11430000" cy="584200"/>
          </a:xfrm>
        </p:spPr>
        <p:txBody>
          <a:bodyPr/>
          <a:lstStyle/>
          <a:p>
            <a:pPr eaLnBrk="1" hangingPunct="1"/>
            <a:r>
              <a:rPr lang="en-US" altLang="en-US" sz="1600" b="1">
                <a:latin typeface="Verdana" panose="020B0604030504040204" pitchFamily="34" charset="0"/>
              </a:rPr>
              <a:t>FRANCISCO GOYA,</a:t>
            </a:r>
            <a:r>
              <a:rPr lang="en-US" altLang="en-US" sz="1600">
                <a:latin typeface="Verdana" panose="020B0604030504040204" pitchFamily="34" charset="0"/>
              </a:rPr>
              <a:t> </a:t>
            </a:r>
            <a:r>
              <a:rPr lang="en-US" altLang="en-US" sz="1600" i="1">
                <a:latin typeface="Verdana" panose="020B0604030504040204" pitchFamily="34" charset="0"/>
              </a:rPr>
              <a:t>The Third of May 1808</a:t>
            </a:r>
            <a:r>
              <a:rPr lang="en-US" altLang="en-US" sz="1600">
                <a:latin typeface="Verdana" panose="020B0604030504040204" pitchFamily="34" charset="0"/>
              </a:rPr>
              <a:t>, 1814 (commissioned by Ferdinand VII), oil on canvas, approx. 8’ 8” x 11’ 3”. Museo del Prado, Madrid.</a:t>
            </a:r>
            <a:r>
              <a:rPr lang="en-US" altLang="en-US"/>
              <a:t>  </a:t>
            </a:r>
            <a:r>
              <a:rPr lang="en-US" altLang="en-US" sz="1600">
                <a:latin typeface="Verdana" panose="020B0604030504040204" pitchFamily="34" charset="0"/>
              </a:rPr>
              <a:t>Note the Franciscan priest about to be executed.</a:t>
            </a:r>
          </a:p>
        </p:txBody>
      </p:sp>
      <p:pic>
        <p:nvPicPr>
          <p:cNvPr id="348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47625"/>
            <a:ext cx="7543800" cy="5895975"/>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752600" y="6172200"/>
            <a:ext cx="8915400" cy="581025"/>
          </a:xfrm>
        </p:spPr>
        <p:txBody>
          <a:bodyPr/>
          <a:lstStyle/>
          <a:p>
            <a:pPr eaLnBrk="1" hangingPunct="1"/>
            <a:r>
              <a:rPr lang="en-US" altLang="en-US" sz="1600">
                <a:latin typeface="Verdana" panose="020B0604030504040204" pitchFamily="34" charset="0"/>
              </a:rPr>
              <a:t>The Prado museum, Madrid, Spain - 2008 Goya exhibition with </a:t>
            </a:r>
            <a:r>
              <a:rPr lang="en-US" altLang="en-US" sz="1600" u="sng">
                <a:latin typeface="Verdana" panose="020B0604030504040204" pitchFamily="34" charset="0"/>
              </a:rPr>
              <a:t>The Second of May, 1808</a:t>
            </a:r>
            <a:r>
              <a:rPr lang="en-US" altLang="en-US" sz="1600">
                <a:latin typeface="Verdana" panose="020B0604030504040204" pitchFamily="34" charset="0"/>
              </a:rPr>
              <a:t> (left) and </a:t>
            </a:r>
            <a:r>
              <a:rPr lang="en-US" altLang="en-US" sz="1600" u="sng">
                <a:latin typeface="Verdana" panose="020B0604030504040204" pitchFamily="34" charset="0"/>
              </a:rPr>
              <a:t>The Third of May, 1808</a:t>
            </a:r>
            <a:r>
              <a:rPr lang="en-US" altLang="en-US" sz="1600">
                <a:latin typeface="Verdana" panose="020B0604030504040204" pitchFamily="34" charset="0"/>
              </a:rPr>
              <a:t> (right), both painted in 1814</a:t>
            </a:r>
          </a:p>
        </p:txBody>
      </p:sp>
      <p:pic>
        <p:nvPicPr>
          <p:cNvPr id="35843" name="Picture 4" descr="goya_3rdofMayinPradoWith2ndofMay180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8800" y="0"/>
            <a:ext cx="8572500" cy="585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a:xfrm>
            <a:off x="1752600" y="4267200"/>
            <a:ext cx="4648200" cy="2308225"/>
          </a:xfrm>
        </p:spPr>
        <p:txBody>
          <a:bodyPr/>
          <a:lstStyle/>
          <a:p>
            <a:pPr eaLnBrk="1" hangingPunct="1"/>
            <a:r>
              <a:rPr lang="en-US" altLang="en-US" sz="1600" b="1">
                <a:latin typeface="Verdana" panose="020B0604030504040204" pitchFamily="34" charset="0"/>
              </a:rPr>
              <a:t>FRANCISCO GOYA</a:t>
            </a:r>
            <a:r>
              <a:rPr lang="en-US" altLang="en-US" sz="1600">
                <a:latin typeface="Verdana" panose="020B0604030504040204" pitchFamily="34" charset="0"/>
              </a:rPr>
              <a:t>, </a:t>
            </a:r>
            <a:r>
              <a:rPr lang="en-US" altLang="en-US" sz="1600" i="1">
                <a:latin typeface="Verdana" panose="020B0604030504040204" pitchFamily="34" charset="0"/>
              </a:rPr>
              <a:t>Saturn Devouring One of His Children,</a:t>
            </a:r>
            <a:r>
              <a:rPr lang="en-US" altLang="en-US" sz="1600">
                <a:latin typeface="Verdana" panose="020B0604030504040204" pitchFamily="34" charset="0"/>
              </a:rPr>
              <a:t> 1819–1823. Detail of a detached fresco on canvas, full size approx. 4’ 9” x 2’ 8”. Museo del Prado, Madrid.</a:t>
            </a:r>
            <a:r>
              <a:rPr lang="en-US" altLang="en-US"/>
              <a:t> </a:t>
            </a:r>
            <a:r>
              <a:rPr lang="en-US" altLang="en-US" sz="1600">
                <a:latin typeface="Verdana" panose="020B0604030504040204" pitchFamily="34" charset="0"/>
              </a:rPr>
              <a:t>The horrors of both “reason” and “unreason.”  Monstrous side of humanity.</a:t>
            </a:r>
            <a:br>
              <a:rPr lang="en-US" altLang="en-US" sz="1600">
                <a:latin typeface="Verdana" panose="020B0604030504040204" pitchFamily="34" charset="0"/>
              </a:rPr>
            </a:br>
            <a:r>
              <a:rPr lang="en-US" altLang="en-US" sz="1600">
                <a:latin typeface="Verdana" panose="020B0604030504040204" pitchFamily="34" charset="0"/>
              </a:rPr>
              <a:t>This painting is one of 14 in a series known as the </a:t>
            </a:r>
            <a:r>
              <a:rPr lang="en-US" altLang="en-US" sz="1600" i="1">
                <a:latin typeface="Verdana" panose="020B0604030504040204" pitchFamily="34" charset="0"/>
              </a:rPr>
              <a:t>Black Paintings</a:t>
            </a:r>
            <a:r>
              <a:rPr lang="en-US" altLang="en-US" sz="1600">
                <a:latin typeface="Verdana" panose="020B0604030504040204" pitchFamily="34" charset="0"/>
              </a:rPr>
              <a:t> , which “decorated” Goya’s home.</a:t>
            </a:r>
          </a:p>
        </p:txBody>
      </p:sp>
      <p:pic>
        <p:nvPicPr>
          <p:cNvPr id="3686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21438" y="0"/>
            <a:ext cx="3789362"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a:extLst>
              <a:ext uri="{FF2B5EF4-FFF2-40B4-BE49-F238E27FC236}">
                <a16:creationId xmlns:a16="http://schemas.microsoft.com/office/drawing/2014/main" id="{E12E368B-C76C-4FC5-8729-6D672611DB27}"/>
              </a:ext>
            </a:extLst>
          </p:cNvPr>
          <p:cNvSpPr>
            <a:spLocks noGrp="1"/>
          </p:cNvSpPr>
          <p:nvPr>
            <p:ph type="title"/>
          </p:nvPr>
        </p:nvSpPr>
        <p:spPr>
          <a:xfrm>
            <a:off x="1752600" y="5715000"/>
            <a:ext cx="8686800" cy="830997"/>
          </a:xfrm>
        </p:spPr>
        <p:txBody>
          <a:bodyPr/>
          <a:lstStyle/>
          <a:p>
            <a:pPr algn="l" eaLnBrk="1" hangingPunct="1"/>
            <a:r>
              <a:rPr lang="en-US" altLang="en-US" sz="1600" b="1" dirty="0">
                <a:latin typeface="Verdana" panose="020B0604030504040204" pitchFamily="34" charset="0"/>
              </a:rPr>
              <a:t>THÉODORE GÉRICAULT</a:t>
            </a:r>
            <a:r>
              <a:rPr lang="en-US" altLang="en-US" sz="1600" dirty="0">
                <a:latin typeface="Verdana" panose="020B0604030504040204" pitchFamily="34" charset="0"/>
              </a:rPr>
              <a:t> (French romantic painter, 1791-1824: 33 years) </a:t>
            </a:r>
            <a:r>
              <a:rPr lang="en-US" altLang="en-US" sz="1600" i="1" dirty="0">
                <a:latin typeface="Verdana" panose="020B0604030504040204" pitchFamily="34" charset="0"/>
              </a:rPr>
              <a:t>Raft of the Medusa</a:t>
            </a:r>
            <a:r>
              <a:rPr lang="en-US" altLang="en-US" sz="1600" dirty="0">
                <a:latin typeface="Verdana" panose="020B0604030504040204" pitchFamily="34" charset="0"/>
              </a:rPr>
              <a:t>, 1818–1819. Oil on canvas, approx. 16’ x 23’. Louvre, Paris. Note baroque lighting and theatricality.  </a:t>
            </a:r>
          </a:p>
        </p:txBody>
      </p:sp>
      <p:pic>
        <p:nvPicPr>
          <p:cNvPr id="10243" name="Picture 3">
            <a:extLst>
              <a:ext uri="{FF2B5EF4-FFF2-40B4-BE49-F238E27FC236}">
                <a16:creationId xmlns:a16="http://schemas.microsoft.com/office/drawing/2014/main" id="{DF7C402A-A9BF-4B73-8460-5A55D65D97F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33600" y="228601"/>
            <a:ext cx="7924800" cy="53641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39302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a:extLst>
              <a:ext uri="{FF2B5EF4-FFF2-40B4-BE49-F238E27FC236}">
                <a16:creationId xmlns:a16="http://schemas.microsoft.com/office/drawing/2014/main" id="{DE9E29A5-0826-41DE-AF7D-DB728A86FBA8}"/>
              </a:ext>
            </a:extLst>
          </p:cNvPr>
          <p:cNvSpPr>
            <a:spLocks noGrp="1"/>
          </p:cNvSpPr>
          <p:nvPr>
            <p:ph type="title"/>
          </p:nvPr>
        </p:nvSpPr>
        <p:spPr>
          <a:xfrm>
            <a:off x="1277053" y="6367046"/>
            <a:ext cx="9467056" cy="338554"/>
          </a:xfrm>
        </p:spPr>
        <p:txBody>
          <a:bodyPr/>
          <a:lstStyle/>
          <a:p>
            <a:pPr algn="ctr" eaLnBrk="1" hangingPunct="1"/>
            <a:r>
              <a:rPr lang="en-US" altLang="en-US" sz="1600" dirty="0">
                <a:latin typeface="Verdana" panose="020B0604030504040204" pitchFamily="34" charset="0"/>
              </a:rPr>
              <a:t>Three of many preparatory studies Gericault made for </a:t>
            </a:r>
            <a:r>
              <a:rPr lang="en-US" altLang="en-US" sz="1600" i="1" dirty="0">
                <a:latin typeface="Verdana" panose="020B0604030504040204" pitchFamily="34" charset="0"/>
              </a:rPr>
              <a:t>The Raft of the Medusa</a:t>
            </a:r>
          </a:p>
        </p:txBody>
      </p:sp>
      <p:pic>
        <p:nvPicPr>
          <p:cNvPr id="11267" name="Picture 5" descr="Gericault_-_study_for_Raft_of_the_Medusa">
            <a:extLst>
              <a:ext uri="{FF2B5EF4-FFF2-40B4-BE49-F238E27FC236}">
                <a16:creationId xmlns:a16="http://schemas.microsoft.com/office/drawing/2014/main" id="{EC9A1512-9870-44A6-80FB-1FA32D0DD5C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300" y="664574"/>
            <a:ext cx="3998913"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a:extLst>
              <a:ext uri="{FF2B5EF4-FFF2-40B4-BE49-F238E27FC236}">
                <a16:creationId xmlns:a16="http://schemas.microsoft.com/office/drawing/2014/main" id="{2D6C843C-AEB7-422E-9735-386936FEF95E}"/>
              </a:ext>
            </a:extLst>
          </p:cNvPr>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1752600" y="140579"/>
            <a:ext cx="3952875" cy="2674938"/>
          </a:xfrm>
          <a:ln>
            <a:solidFill>
              <a:schemeClr val="accent1"/>
            </a:solidFill>
            <a:miter lim="800000"/>
            <a:headEnd/>
            <a:tailEnd/>
          </a:ln>
        </p:spPr>
      </p:pic>
      <p:pic>
        <p:nvPicPr>
          <p:cNvPr id="11269" name="Picture 8" descr="159180">
            <a:hlinkClick r:id="rId4" tooltip="Click to close"/>
            <a:extLst>
              <a:ext uri="{FF2B5EF4-FFF2-40B4-BE49-F238E27FC236}">
                <a16:creationId xmlns:a16="http://schemas.microsoft.com/office/drawing/2014/main" id="{289F07C8-55A4-423F-B25E-6AFA7171D139}"/>
              </a:ext>
            </a:extLst>
          </p:cNvPr>
          <p:cNvPicPr>
            <a:picLocks noChangeAspect="1" noChangeArrowheads="1"/>
          </p:cNvPicPr>
          <p:nvPr/>
        </p:nvPicPr>
        <p:blipFill>
          <a:blip r:embed="rId5">
            <a:lum bright="8000"/>
            <a:extLst>
              <a:ext uri="{28A0092B-C50C-407E-A947-70E740481C1C}">
                <a14:useLocalDpi xmlns:a14="http://schemas.microsoft.com/office/drawing/2010/main" val="0"/>
              </a:ext>
            </a:extLst>
          </a:blip>
          <a:srcRect/>
          <a:stretch>
            <a:fillRect/>
          </a:stretch>
        </p:blipFill>
        <p:spPr bwMode="auto">
          <a:xfrm>
            <a:off x="208559" y="3066162"/>
            <a:ext cx="3677641" cy="3094644"/>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6" name="Picture 5" descr="205735">
            <a:extLst>
              <a:ext uri="{FF2B5EF4-FFF2-40B4-BE49-F238E27FC236}">
                <a16:creationId xmlns:a16="http://schemas.microsoft.com/office/drawing/2014/main" id="{B8E2BCD7-082B-4A8B-85BC-1DBBB5EA73D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48012" y="2997336"/>
            <a:ext cx="3925139" cy="3146341"/>
          </a:xfrm>
          <a:prstGeom prst="rect">
            <a:avLst/>
          </a:prstGeom>
          <a:noFill/>
          <a:ln w="9525">
            <a:solidFill>
              <a:srgbClr val="969696"/>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65579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1600200" y="5105400"/>
            <a:ext cx="3124200" cy="1314450"/>
          </a:xfrm>
        </p:spPr>
        <p:txBody>
          <a:bodyPr/>
          <a:lstStyle/>
          <a:p>
            <a:pPr eaLnBrk="1" hangingPunct="1"/>
            <a:r>
              <a:rPr lang="en-US" altLang="en-US" sz="1600" b="1">
                <a:latin typeface="Verdana" panose="020B0604030504040204" pitchFamily="34" charset="0"/>
              </a:rPr>
              <a:t>THÉODORE GÉRICAULT</a:t>
            </a:r>
            <a:r>
              <a:rPr lang="en-US" altLang="en-US" sz="1600">
                <a:latin typeface="Verdana" panose="020B0604030504040204" pitchFamily="34" charset="0"/>
              </a:rPr>
              <a:t>, </a:t>
            </a:r>
            <a:r>
              <a:rPr lang="en-US" altLang="en-US" sz="1600" i="1">
                <a:latin typeface="Verdana" panose="020B0604030504040204" pitchFamily="34" charset="0"/>
              </a:rPr>
              <a:t>Insane Woman (Envy),</a:t>
            </a:r>
            <a:r>
              <a:rPr lang="en-US" altLang="en-US" sz="1600">
                <a:latin typeface="Verdana" panose="020B0604030504040204" pitchFamily="34" charset="0"/>
              </a:rPr>
              <a:t> 1822–1823. Oil on canvas, approx. 2’ 4” x 1’ 9”. Musée des Beaux-Arts, Lyon.</a:t>
            </a:r>
            <a:r>
              <a:rPr lang="en-US" altLang="en-US"/>
              <a:t> </a:t>
            </a:r>
          </a:p>
        </p:txBody>
      </p:sp>
      <p:pic>
        <p:nvPicPr>
          <p:cNvPr id="4198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76800" y="304800"/>
            <a:ext cx="5119688" cy="63246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a:xfrm>
            <a:off x="1676400" y="5875338"/>
            <a:ext cx="8915400" cy="830262"/>
          </a:xfrm>
        </p:spPr>
        <p:txBody>
          <a:bodyPr/>
          <a:lstStyle/>
          <a:p>
            <a:pPr eaLnBrk="1" hangingPunct="1"/>
            <a:r>
              <a:rPr lang="en-US" altLang="en-US" sz="1600" b="1">
                <a:latin typeface="Verdana" panose="020B0604030504040204" pitchFamily="34" charset="0"/>
              </a:rPr>
              <a:t>EUGÈNE DELACROIX</a:t>
            </a:r>
            <a:r>
              <a:rPr lang="en-US" altLang="en-US" sz="1600">
                <a:latin typeface="Verdana" panose="020B0604030504040204" pitchFamily="34" charset="0"/>
              </a:rPr>
              <a:t> (French Romantic Painter, 1798-1863). </a:t>
            </a:r>
            <a:r>
              <a:rPr lang="en-US" altLang="en-US" sz="1600" i="1">
                <a:latin typeface="Verdana" panose="020B0604030504040204" pitchFamily="34" charset="0"/>
              </a:rPr>
              <a:t>Death of Sardanapalus</a:t>
            </a:r>
            <a:r>
              <a:rPr lang="en-US" altLang="en-US" sz="1600">
                <a:latin typeface="Verdana" panose="020B0604030504040204" pitchFamily="34" charset="0"/>
              </a:rPr>
              <a:t>, 1826. Oil on canvas, approx. 12’ 1” x 16’ 3”. Louvre, Paris.</a:t>
            </a:r>
            <a:r>
              <a:rPr lang="en-US" altLang="en-US"/>
              <a:t>  </a:t>
            </a:r>
            <a:r>
              <a:rPr lang="en-US" altLang="en-US" sz="1600">
                <a:latin typeface="Verdana" panose="020B0604030504040204" pitchFamily="34" charset="0"/>
              </a:rPr>
              <a:t>Romanticism, Orientalism.  Inspired by the poem of the same name by Lord Byron</a:t>
            </a:r>
          </a:p>
        </p:txBody>
      </p:sp>
      <p:pic>
        <p:nvPicPr>
          <p:cNvPr id="4301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104775"/>
            <a:ext cx="7162800" cy="568642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a:xfrm>
            <a:off x="1752600" y="6096000"/>
            <a:ext cx="8610600" cy="581025"/>
          </a:xfrm>
        </p:spPr>
        <p:txBody>
          <a:bodyPr/>
          <a:lstStyle/>
          <a:p>
            <a:pPr eaLnBrk="1" hangingPunct="1"/>
            <a:r>
              <a:rPr lang="en-US" altLang="en-US" sz="1600" b="1">
                <a:latin typeface="Verdana" panose="020B0604030504040204" pitchFamily="34" charset="0"/>
              </a:rPr>
              <a:t>EUGÈNE DELACROIX</a:t>
            </a:r>
            <a:r>
              <a:rPr lang="en-US" altLang="en-US" sz="1600">
                <a:latin typeface="Verdana" panose="020B0604030504040204" pitchFamily="34" charset="0"/>
              </a:rPr>
              <a:t>, </a:t>
            </a:r>
            <a:r>
              <a:rPr lang="en-US" altLang="en-US" sz="1600" i="1">
                <a:latin typeface="Verdana" panose="020B0604030504040204" pitchFamily="34" charset="0"/>
              </a:rPr>
              <a:t>Liberty Leading the People</a:t>
            </a:r>
            <a:r>
              <a:rPr lang="en-US" altLang="en-US" sz="1600">
                <a:latin typeface="Verdana" panose="020B0604030504040204" pitchFamily="34" charset="0"/>
              </a:rPr>
              <a:t>, 1830. Oil on canvas, approx. 8’ 6” x 10’ 8”. Louvre, Paris.</a:t>
            </a:r>
            <a:r>
              <a:rPr lang="en-US" altLang="en-US"/>
              <a:t>   </a:t>
            </a:r>
            <a:r>
              <a:rPr lang="en-US" altLang="en-US" sz="1600">
                <a:latin typeface="Verdana" panose="020B0604030504040204" pitchFamily="34" charset="0"/>
                <a:ea typeface="Verdana" panose="020B0604030504040204" pitchFamily="34" charset="0"/>
                <a:cs typeface="Verdana" panose="020B0604030504040204" pitchFamily="34" charset="0"/>
              </a:rPr>
              <a:t>Commemorates the French Revolution of 1830</a:t>
            </a:r>
          </a:p>
        </p:txBody>
      </p:sp>
      <p:pic>
        <p:nvPicPr>
          <p:cNvPr id="440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04800"/>
            <a:ext cx="7086600" cy="5629275"/>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A5AAF0-2F61-4B7B-B373-8012D4D4E79F}"/>
              </a:ext>
            </a:extLst>
          </p:cNvPr>
          <p:cNvSpPr>
            <a:spLocks noGrp="1"/>
          </p:cNvSpPr>
          <p:nvPr>
            <p:ph type="title"/>
          </p:nvPr>
        </p:nvSpPr>
        <p:spPr>
          <a:xfrm>
            <a:off x="381000" y="-1607"/>
            <a:ext cx="11582400" cy="1143000"/>
          </a:xfrm>
        </p:spPr>
        <p:txBody>
          <a:bodyPr/>
          <a:lstStyle/>
          <a:p>
            <a:pPr algn="l"/>
            <a:r>
              <a:rPr lang="en-US" sz="1600" dirty="0">
                <a:latin typeface="Verdana" panose="020B0604030504040204" pitchFamily="34" charset="0"/>
                <a:ea typeface="Verdana" panose="020B0604030504040204" pitchFamily="34" charset="0"/>
                <a:cs typeface="Verdana" panose="020B0604030504040204" pitchFamily="34" charset="0"/>
              </a:rPr>
              <a:t>(right) </a:t>
            </a:r>
            <a:r>
              <a:rPr lang="en-US" sz="1600" b="1" dirty="0">
                <a:latin typeface="Verdana" panose="020B0604030504040204" pitchFamily="34" charset="0"/>
                <a:ea typeface="Verdana" panose="020B0604030504040204" pitchFamily="34" charset="0"/>
                <a:cs typeface="Verdana" panose="020B0604030504040204" pitchFamily="34" charset="0"/>
              </a:rPr>
              <a:t>Kehinde Wiley</a:t>
            </a:r>
            <a:r>
              <a:rPr lang="en-US" sz="1600" dirty="0">
                <a:latin typeface="Verdana" panose="020B0604030504040204" pitchFamily="34" charset="0"/>
                <a:ea typeface="Verdana" panose="020B0604030504040204" pitchFamily="34" charset="0"/>
                <a:cs typeface="Verdana" panose="020B0604030504040204" pitchFamily="34" charset="0"/>
              </a:rPr>
              <a:t>, </a:t>
            </a:r>
            <a:r>
              <a:rPr lang="en-US" sz="1600" i="1" dirty="0">
                <a:latin typeface="Verdana" panose="020B0604030504040204" pitchFamily="34" charset="0"/>
                <a:ea typeface="Verdana" panose="020B0604030504040204" pitchFamily="34" charset="0"/>
                <a:cs typeface="Verdana" panose="020B0604030504040204" pitchFamily="34" charset="0"/>
              </a:rPr>
              <a:t>Napoleon Leading the Army over the Alps</a:t>
            </a:r>
            <a:r>
              <a:rPr lang="en-US" sz="1600" dirty="0">
                <a:latin typeface="Verdana" panose="020B0604030504040204" pitchFamily="34" charset="0"/>
                <a:ea typeface="Verdana" panose="020B0604030504040204" pitchFamily="34" charset="0"/>
                <a:cs typeface="Verdana" panose="020B0604030504040204" pitchFamily="34" charset="0"/>
              </a:rPr>
              <a:t>, 2005, oil on canvas, 9 ft square</a:t>
            </a:r>
            <a:br>
              <a:rPr lang="en-US" sz="1600" dirty="0">
                <a:latin typeface="Verdana" panose="020B0604030504040204" pitchFamily="34" charset="0"/>
                <a:ea typeface="Verdana" panose="020B0604030504040204" pitchFamily="34" charset="0"/>
                <a:cs typeface="Verdana" panose="020B0604030504040204" pitchFamily="34" charset="0"/>
              </a:rPr>
            </a:br>
            <a:br>
              <a:rPr lang="en-US" sz="1600" dirty="0">
                <a:latin typeface="Verdana" panose="020B0604030504040204" pitchFamily="34" charset="0"/>
                <a:ea typeface="Verdana" panose="020B0604030504040204" pitchFamily="34" charset="0"/>
                <a:cs typeface="Verdana" panose="020B0604030504040204" pitchFamily="34" charset="0"/>
              </a:rPr>
            </a:br>
            <a:r>
              <a:rPr lang="en-US" sz="1600" dirty="0">
                <a:latin typeface="Verdana" panose="020B0604030504040204" pitchFamily="34" charset="0"/>
                <a:ea typeface="Verdana" panose="020B0604030504040204" pitchFamily="34" charset="0"/>
                <a:cs typeface="Verdana" panose="020B0604030504040204" pitchFamily="34" charset="0"/>
              </a:rPr>
              <a:t>(left) </a:t>
            </a:r>
            <a:r>
              <a:rPr lang="en-US" altLang="en-US" sz="1600" b="1" dirty="0">
                <a:latin typeface="Verdana" panose="020B0604030504040204" pitchFamily="34" charset="0"/>
                <a:ea typeface="Verdana" panose="020B0604030504040204" pitchFamily="34" charset="0"/>
                <a:cs typeface="Verdana" panose="020B0604030504040204" pitchFamily="34" charset="0"/>
              </a:rPr>
              <a:t>Jacques-Louis David</a:t>
            </a:r>
            <a:r>
              <a:rPr lang="en-US" altLang="en-US" sz="1600" dirty="0">
                <a:latin typeface="Verdana" panose="020B0604030504040204" pitchFamily="34" charset="0"/>
                <a:ea typeface="Verdana" panose="020B0604030504040204" pitchFamily="34" charset="0"/>
                <a:cs typeface="Verdana" panose="020B0604030504040204" pitchFamily="34" charset="0"/>
              </a:rPr>
              <a:t>,</a:t>
            </a:r>
            <a:r>
              <a:rPr lang="en-US" altLang="en-US" sz="1600" b="1" dirty="0">
                <a:latin typeface="Verdana" panose="020B0604030504040204" pitchFamily="34" charset="0"/>
                <a:ea typeface="Verdana" panose="020B0604030504040204" pitchFamily="34" charset="0"/>
                <a:cs typeface="Verdana" panose="020B0604030504040204" pitchFamily="34" charset="0"/>
              </a:rPr>
              <a:t> </a:t>
            </a:r>
            <a:r>
              <a:rPr lang="en-US" altLang="en-US" sz="1600" i="1" dirty="0">
                <a:latin typeface="Verdana" panose="020B0604030504040204" pitchFamily="34" charset="0"/>
                <a:ea typeface="Verdana" panose="020B0604030504040204" pitchFamily="34" charset="0"/>
                <a:cs typeface="Verdana" panose="020B0604030504040204" pitchFamily="34" charset="0"/>
              </a:rPr>
              <a:t>Bonaparte Crossing the St. Bernard Pass,</a:t>
            </a:r>
            <a:r>
              <a:rPr lang="en-US" altLang="en-US" sz="1600" dirty="0">
                <a:latin typeface="Verdana" panose="020B0604030504040204" pitchFamily="34" charset="0"/>
                <a:ea typeface="Verdana" panose="020B0604030504040204" pitchFamily="34" charset="0"/>
                <a:cs typeface="Verdana" panose="020B0604030504040204" pitchFamily="34" charset="0"/>
              </a:rPr>
              <a:t> 1800-1, Oil on canvas, 8 x 7 ft. </a:t>
            </a:r>
            <a:endParaRPr lang="en-US" sz="1600" dirty="0">
              <a:latin typeface="Verdana" panose="020B0604030504040204" pitchFamily="34" charset="0"/>
              <a:ea typeface="Verdana" panose="020B0604030504040204" pitchFamily="34" charset="0"/>
              <a:cs typeface="Verdana" panose="020B0604030504040204" pitchFamily="34" charset="0"/>
            </a:endParaRPr>
          </a:p>
        </p:txBody>
      </p:sp>
      <p:pic>
        <p:nvPicPr>
          <p:cNvPr id="3" name="Picture 2">
            <a:extLst>
              <a:ext uri="{FF2B5EF4-FFF2-40B4-BE49-F238E27FC236}">
                <a16:creationId xmlns:a16="http://schemas.microsoft.com/office/drawing/2014/main" id="{C6D38C0C-510A-43DD-A14C-93762195ABB8}"/>
              </a:ext>
            </a:extLst>
          </p:cNvPr>
          <p:cNvPicPr>
            <a:picLocks noChangeAspect="1"/>
          </p:cNvPicPr>
          <p:nvPr/>
        </p:nvPicPr>
        <p:blipFill>
          <a:blip r:embed="rId2"/>
          <a:stretch>
            <a:fillRect/>
          </a:stretch>
        </p:blipFill>
        <p:spPr>
          <a:xfrm>
            <a:off x="6839080" y="990600"/>
            <a:ext cx="5358947" cy="5943600"/>
          </a:xfrm>
          <a:prstGeom prst="rect">
            <a:avLst/>
          </a:prstGeom>
        </p:spPr>
      </p:pic>
      <p:pic>
        <p:nvPicPr>
          <p:cNvPr id="4" name="Picture 3">
            <a:extLst>
              <a:ext uri="{FF2B5EF4-FFF2-40B4-BE49-F238E27FC236}">
                <a16:creationId xmlns:a16="http://schemas.microsoft.com/office/drawing/2014/main" id="{14FF732C-95F8-4C06-AF67-574DC4045880}"/>
              </a:ext>
            </a:extLst>
          </p:cNvPr>
          <p:cNvPicPr>
            <a:picLocks noChangeAspect="1"/>
          </p:cNvPicPr>
          <p:nvPr/>
        </p:nvPicPr>
        <p:blipFill>
          <a:blip r:embed="rId3"/>
          <a:stretch>
            <a:fillRect/>
          </a:stretch>
        </p:blipFill>
        <p:spPr>
          <a:xfrm>
            <a:off x="4724400" y="3124200"/>
            <a:ext cx="2266950" cy="2266950"/>
          </a:xfrm>
          <a:prstGeom prst="rect">
            <a:avLst/>
          </a:prstGeom>
        </p:spPr>
      </p:pic>
      <p:pic>
        <p:nvPicPr>
          <p:cNvPr id="5" name="Picture 4">
            <a:extLst>
              <a:ext uri="{FF2B5EF4-FFF2-40B4-BE49-F238E27FC236}">
                <a16:creationId xmlns:a16="http://schemas.microsoft.com/office/drawing/2014/main" id="{91C94EA6-4F72-45AA-9C94-51928B09D937}"/>
              </a:ext>
            </a:extLst>
          </p:cNvPr>
          <p:cNvPicPr>
            <a:picLocks noChangeAspect="1"/>
          </p:cNvPicPr>
          <p:nvPr/>
        </p:nvPicPr>
        <p:blipFill>
          <a:blip r:embed="rId4"/>
          <a:stretch>
            <a:fillRect/>
          </a:stretch>
        </p:blipFill>
        <p:spPr>
          <a:xfrm>
            <a:off x="346278" y="1523196"/>
            <a:ext cx="4280408" cy="5029200"/>
          </a:xfrm>
          <a:prstGeom prst="rect">
            <a:avLst/>
          </a:prstGeom>
        </p:spPr>
      </p:pic>
      <p:sp>
        <p:nvSpPr>
          <p:cNvPr id="6" name="TextBox 5">
            <a:extLst>
              <a:ext uri="{FF2B5EF4-FFF2-40B4-BE49-F238E27FC236}">
                <a16:creationId xmlns:a16="http://schemas.microsoft.com/office/drawing/2014/main" id="{22D9C3C7-13AC-49FC-8453-BF82C2D0EBD5}"/>
              </a:ext>
            </a:extLst>
          </p:cNvPr>
          <p:cNvSpPr txBox="1"/>
          <p:nvPr/>
        </p:nvSpPr>
        <p:spPr>
          <a:xfrm>
            <a:off x="4760036" y="5377845"/>
            <a:ext cx="2231314" cy="523220"/>
          </a:xfrm>
          <a:prstGeom prst="rect">
            <a:avLst/>
          </a:prstGeom>
          <a:noFill/>
        </p:spPr>
        <p:txBody>
          <a:bodyPr wrap="square" rtlCol="0">
            <a:spAutoFit/>
          </a:bodyPr>
          <a:lstStyle/>
          <a:p>
            <a:r>
              <a:rPr lang="en-US" sz="1400" dirty="0"/>
              <a:t>Detail of Wiley portrait</a:t>
            </a:r>
          </a:p>
          <a:p>
            <a:r>
              <a:rPr lang="en-US" sz="1400" dirty="0"/>
              <a:t>showing sperm. </a:t>
            </a:r>
          </a:p>
        </p:txBody>
      </p:sp>
    </p:spTree>
    <p:extLst>
      <p:ext uri="{BB962C8B-B14F-4D97-AF65-F5344CB8AC3E}">
        <p14:creationId xmlns:p14="http://schemas.microsoft.com/office/powerpoint/2010/main" val="303428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533400" y="5943600"/>
            <a:ext cx="11049000" cy="830263"/>
          </a:xfrm>
        </p:spPr>
        <p:txBody>
          <a:bodyPr/>
          <a:lstStyle/>
          <a:p>
            <a:pPr eaLnBrk="1" hangingPunct="1"/>
            <a:r>
              <a:rPr lang="en-US" altLang="en-US" sz="1600" b="1" dirty="0">
                <a:latin typeface="Verdana" panose="020B0604030504040204" pitchFamily="34" charset="0"/>
              </a:rPr>
              <a:t>CASPAR DAVID FRIEDRICH</a:t>
            </a:r>
            <a:r>
              <a:rPr lang="en-US" altLang="en-US" sz="1600" dirty="0">
                <a:latin typeface="Verdana" panose="020B0604030504040204" pitchFamily="34" charset="0"/>
              </a:rPr>
              <a:t> (German Romantic painter, 1774-1840),  </a:t>
            </a:r>
            <a:r>
              <a:rPr lang="en-US" altLang="en-US" sz="1600" i="1" dirty="0">
                <a:latin typeface="Verdana" panose="020B0604030504040204" pitchFamily="34" charset="0"/>
              </a:rPr>
              <a:t>Abbey in the Oak Forest</a:t>
            </a:r>
            <a:r>
              <a:rPr lang="en-US" altLang="en-US" sz="1600" dirty="0">
                <a:latin typeface="Verdana" panose="020B0604030504040204" pitchFamily="34" charset="0"/>
              </a:rPr>
              <a:t>, 1810. Oil on canvas, 3' 7 1/2" X 5'  7 1/4". Staatliche </a:t>
            </a:r>
            <a:r>
              <a:rPr lang="en-US" altLang="en-US" sz="1600" dirty="0" err="1">
                <a:latin typeface="Verdana" panose="020B0604030504040204" pitchFamily="34" charset="0"/>
              </a:rPr>
              <a:t>Museen</a:t>
            </a:r>
            <a:r>
              <a:rPr lang="en-US" altLang="en-US" sz="1600" dirty="0">
                <a:latin typeface="Verdana" panose="020B0604030504040204" pitchFamily="34" charset="0"/>
              </a:rPr>
              <a:t>, Berlin.   </a:t>
            </a:r>
            <a:br>
              <a:rPr lang="en-US" altLang="en-US" sz="1600" dirty="0">
                <a:latin typeface="Verdana" panose="020B0604030504040204" pitchFamily="34" charset="0"/>
              </a:rPr>
            </a:br>
            <a:r>
              <a:rPr lang="en-US" altLang="en-US" sz="1600" dirty="0">
                <a:latin typeface="Verdana" panose="020B0604030504040204" pitchFamily="34" charset="0"/>
              </a:rPr>
              <a:t>Nature as “the living garment of God.” (Goethe)</a:t>
            </a:r>
          </a:p>
        </p:txBody>
      </p:sp>
      <p:pic>
        <p:nvPicPr>
          <p:cNvPr id="450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86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a:xfrm>
            <a:off x="533400" y="6027738"/>
            <a:ext cx="11180763" cy="830262"/>
          </a:xfrm>
        </p:spPr>
        <p:txBody>
          <a:bodyPr/>
          <a:lstStyle/>
          <a:p>
            <a:pPr eaLnBrk="1" hangingPunct="1"/>
            <a:r>
              <a:rPr lang="en-US" altLang="en-US" sz="1600" b="1">
                <a:latin typeface="Verdana" panose="020B0604030504040204" pitchFamily="34" charset="0"/>
              </a:rPr>
              <a:t>CASPAR DAVID FRIEDRICH</a:t>
            </a:r>
            <a:r>
              <a:rPr lang="en-US" altLang="en-US" sz="1600">
                <a:latin typeface="Verdana" panose="020B0604030504040204" pitchFamily="34" charset="0"/>
              </a:rPr>
              <a:t>, </a:t>
            </a:r>
            <a:r>
              <a:rPr lang="en-US" altLang="en-US" sz="1600" i="1">
                <a:latin typeface="Verdana" panose="020B0604030504040204" pitchFamily="34" charset="0"/>
              </a:rPr>
              <a:t>Monk by the Sea, 1808-1810, oil on canvas, 43 in × 67.5 in </a:t>
            </a:r>
            <a:br>
              <a:rPr lang="en-US" altLang="en-US" sz="1600">
                <a:latin typeface="Verdana" panose="020B0604030504040204" pitchFamily="34" charset="0"/>
              </a:rPr>
            </a:br>
            <a:r>
              <a:rPr lang="en-US" altLang="en-US" sz="1600">
                <a:latin typeface="Verdana" panose="020B0604030504040204" pitchFamily="34" charset="0"/>
              </a:rPr>
              <a:t>The Romantic Sublime landscape: beauty + fear. The yearning of the human spirit for spiritual meaning symbolically reflected in the landscape.</a:t>
            </a:r>
          </a:p>
        </p:txBody>
      </p:sp>
      <p:pic>
        <p:nvPicPr>
          <p:cNvPr id="46083"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427163" y="49213"/>
            <a:ext cx="9144000"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1828800" y="5867400"/>
            <a:ext cx="8686800" cy="800100"/>
          </a:xfrm>
        </p:spPr>
        <p:txBody>
          <a:bodyPr/>
          <a:lstStyle/>
          <a:p>
            <a:pPr eaLnBrk="1" hangingPunct="1"/>
            <a:r>
              <a:rPr lang="en-US" altLang="en-US" sz="1600" b="1">
                <a:latin typeface="Verdana" panose="020B0604030504040204" pitchFamily="34" charset="0"/>
              </a:rPr>
              <a:t>JOHN CONSTABLE</a:t>
            </a:r>
            <a:r>
              <a:rPr lang="en-US" altLang="en-US" sz="1600">
                <a:latin typeface="Verdana" panose="020B0604030504040204" pitchFamily="34" charset="0"/>
              </a:rPr>
              <a:t> (English, 1776-1837) </a:t>
            </a:r>
            <a:r>
              <a:rPr lang="en-US" altLang="en-US" sz="1600" b="1" i="1">
                <a:latin typeface="Verdana" panose="020B0604030504040204" pitchFamily="34" charset="0"/>
              </a:rPr>
              <a:t>The Haywain</a:t>
            </a:r>
            <a:r>
              <a:rPr lang="en-US" altLang="en-US" sz="1600" i="1">
                <a:latin typeface="Verdana" panose="020B0604030504040204" pitchFamily="34" charset="0"/>
              </a:rPr>
              <a:t>,</a:t>
            </a:r>
            <a:r>
              <a:rPr lang="en-US" altLang="en-US" sz="1600">
                <a:latin typeface="Verdana" panose="020B0604030504040204" pitchFamily="34" charset="0"/>
              </a:rPr>
              <a:t> 1821. Oil on canvas, 4’ 3” x 6’ 2”. National Gallery, London.</a:t>
            </a:r>
            <a:r>
              <a:rPr lang="en-US" altLang="en-US">
                <a:latin typeface="Verdana" panose="020B0604030504040204" pitchFamily="34" charset="0"/>
              </a:rPr>
              <a:t>  Nostalgia for the countryside of the artist’s childhood. Response to the effect of Industrial Revolution on rural England.</a:t>
            </a:r>
          </a:p>
        </p:txBody>
      </p:sp>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9800" y="228600"/>
            <a:ext cx="7848600" cy="5530850"/>
          </a:xfrm>
          <a:prstGeom prst="rect">
            <a:avLst/>
          </a:prstGeom>
          <a:noFill/>
          <a:ln w="9525">
            <a:solidFill>
              <a:schemeClr val="tx2"/>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a:xfrm>
            <a:off x="3733800" y="6248400"/>
            <a:ext cx="4648200" cy="336550"/>
          </a:xfrm>
        </p:spPr>
        <p:txBody>
          <a:bodyPr/>
          <a:lstStyle/>
          <a:p>
            <a:pPr eaLnBrk="1" hangingPunct="1"/>
            <a:r>
              <a:rPr lang="en-US" altLang="en-US" sz="1600">
                <a:latin typeface="Verdana" panose="020B0604030504040204" pitchFamily="34" charset="0"/>
              </a:rPr>
              <a:t>One of many cloud studies by Constable</a:t>
            </a:r>
          </a:p>
        </p:txBody>
      </p:sp>
      <p:pic>
        <p:nvPicPr>
          <p:cNvPr id="48131" name="Picture 4" descr="constable_cloud_study"/>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400" y="228600"/>
            <a:ext cx="8978900" cy="5662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1752600" y="5943600"/>
            <a:ext cx="8686800" cy="825500"/>
          </a:xfrm>
        </p:spPr>
        <p:txBody>
          <a:bodyPr/>
          <a:lstStyle/>
          <a:p>
            <a:pPr eaLnBrk="1" hangingPunct="1"/>
            <a:r>
              <a:rPr lang="en-US" altLang="en-US" sz="1600" b="1">
                <a:latin typeface="Verdana" panose="020B0604030504040204" pitchFamily="34" charset="0"/>
              </a:rPr>
              <a:t>ALBERT BIERSTADT</a:t>
            </a:r>
            <a:r>
              <a:rPr lang="en-US" altLang="en-US" sz="1600">
                <a:latin typeface="Verdana" panose="020B0604030504040204" pitchFamily="34" charset="0"/>
              </a:rPr>
              <a:t> (German-American, 1830-1902), </a:t>
            </a:r>
            <a:r>
              <a:rPr lang="en-US" altLang="en-US" sz="1600" i="1">
                <a:latin typeface="Verdana" panose="020B0604030504040204" pitchFamily="34" charset="0"/>
              </a:rPr>
              <a:t>Among the Sierra Nevada Mountains, California, </a:t>
            </a:r>
            <a:r>
              <a:rPr lang="en-US" altLang="en-US" sz="1600">
                <a:latin typeface="Verdana" panose="020B0604030504040204" pitchFamily="34" charset="0"/>
              </a:rPr>
              <a:t>1868. Oil on canvas, 6’ x 10’. National Museum of American Art, Smithsonian Institution, Washington.</a:t>
            </a:r>
            <a:r>
              <a:rPr lang="en-US" altLang="en-US"/>
              <a:t>   </a:t>
            </a:r>
            <a:r>
              <a:rPr lang="en-US" altLang="en-US" sz="1600">
                <a:latin typeface="Verdana" panose="020B0604030504040204" pitchFamily="34" charset="0"/>
              </a:rPr>
              <a:t>Propaganda for </a:t>
            </a:r>
            <a:r>
              <a:rPr lang="en-US" altLang="en-US" sz="1600" b="1">
                <a:latin typeface="Verdana" panose="020B0604030504040204" pitchFamily="34" charset="0"/>
              </a:rPr>
              <a:t>Manifest Destiny</a:t>
            </a:r>
          </a:p>
        </p:txBody>
      </p:sp>
      <p:pic>
        <p:nvPicPr>
          <p:cNvPr id="532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6931" y="129099"/>
            <a:ext cx="9818137" cy="5780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a:xfrm>
            <a:off x="1600200" y="5867400"/>
            <a:ext cx="9144000" cy="825500"/>
          </a:xfrm>
        </p:spPr>
        <p:txBody>
          <a:bodyPr/>
          <a:lstStyle/>
          <a:p>
            <a:pPr eaLnBrk="1" hangingPunct="1"/>
            <a:r>
              <a:rPr lang="en-US" altLang="en-US" sz="1600" b="1">
                <a:latin typeface="Verdana" panose="020B0604030504040204" pitchFamily="34" charset="0"/>
              </a:rPr>
              <a:t>JOSEPH MALLORD WILLIAM TURNER</a:t>
            </a:r>
            <a:r>
              <a:rPr lang="en-US" altLang="en-US" sz="1600">
                <a:latin typeface="Verdana" panose="020B0604030504040204" pitchFamily="34" charset="0"/>
              </a:rPr>
              <a:t> (English, 1775-1851), </a:t>
            </a:r>
            <a:r>
              <a:rPr lang="en-US" altLang="en-US" sz="1600" i="1">
                <a:latin typeface="Verdana" panose="020B0604030504040204" pitchFamily="34" charset="0"/>
              </a:rPr>
              <a:t>The Slave Ship (Slavers Throwing Overboard the Dead and Dying, Typhoon Coming On),</a:t>
            </a:r>
            <a:r>
              <a:rPr lang="en-US" altLang="en-US" sz="1600">
                <a:latin typeface="Verdana" panose="020B0604030504040204" pitchFamily="34" charset="0"/>
              </a:rPr>
              <a:t> 1840. Oil on canvas, 2’ 12” x 4’ 5/16”. Museum of Fine Arts, Boston</a:t>
            </a:r>
          </a:p>
        </p:txBody>
      </p:sp>
      <p:pic>
        <p:nvPicPr>
          <p:cNvPr id="4915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4600" y="381000"/>
            <a:ext cx="7162800" cy="537051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2286000" y="6172200"/>
            <a:ext cx="7772400" cy="581025"/>
          </a:xfrm>
        </p:spPr>
        <p:txBody>
          <a:bodyPr/>
          <a:lstStyle/>
          <a:p>
            <a:pPr eaLnBrk="1" hangingPunct="1"/>
            <a:r>
              <a:rPr lang="en-US" altLang="en-US" sz="1600" b="1">
                <a:latin typeface="Verdana" panose="020B0604030504040204" pitchFamily="34" charset="0"/>
              </a:rPr>
              <a:t>Joseph Mallord William Turner</a:t>
            </a:r>
            <a:r>
              <a:rPr lang="en-US" altLang="en-US" sz="1600">
                <a:latin typeface="Verdana" panose="020B0604030504040204" pitchFamily="34" charset="0"/>
              </a:rPr>
              <a:t>, </a:t>
            </a:r>
            <a:r>
              <a:rPr lang="en-US" altLang="en-US" sz="1600" i="1">
                <a:latin typeface="Verdana" panose="020B0604030504040204" pitchFamily="34" charset="0"/>
              </a:rPr>
              <a:t>Rain, Steam, and Speed: The Great Western Railway</a:t>
            </a:r>
            <a:r>
              <a:rPr lang="en-US" altLang="en-US" sz="1600">
                <a:latin typeface="Verdana" panose="020B0604030504040204" pitchFamily="34" charset="0"/>
              </a:rPr>
              <a:t>, oil on canvas, 1844</a:t>
            </a:r>
          </a:p>
        </p:txBody>
      </p:sp>
      <p:pic>
        <p:nvPicPr>
          <p:cNvPr id="50179" name="Picture 6" descr="Turner-rain-steam-and-spe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228600"/>
            <a:ext cx="7686675" cy="5762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1676400" y="5181600"/>
            <a:ext cx="3276600" cy="1069975"/>
          </a:xfrm>
        </p:spPr>
        <p:txBody>
          <a:bodyPr/>
          <a:lstStyle/>
          <a:p>
            <a:pPr eaLnBrk="1" hangingPunct="1"/>
            <a:r>
              <a:rPr lang="en-US" altLang="en-US" sz="1600">
                <a:latin typeface="Verdana" panose="020B0604030504040204" pitchFamily="34" charset="0"/>
              </a:rPr>
              <a:t>Turner, detail of the locomotive from </a:t>
            </a:r>
            <a:r>
              <a:rPr lang="en-US" altLang="en-US" sz="1600" i="1">
                <a:latin typeface="Verdana" panose="020B0604030504040204" pitchFamily="34" charset="0"/>
              </a:rPr>
              <a:t>Rain, Steam and Speed: The Great Northern Railroad</a:t>
            </a:r>
          </a:p>
        </p:txBody>
      </p:sp>
      <p:pic>
        <p:nvPicPr>
          <p:cNvPr id="51203" name="Picture 5" descr="rain-steam-speed-detai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95875" y="0"/>
            <a:ext cx="49974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676400" y="6276975"/>
            <a:ext cx="8991600" cy="584200"/>
          </a:xfrm>
        </p:spPr>
        <p:txBody>
          <a:bodyPr/>
          <a:lstStyle/>
          <a:p>
            <a:pPr eaLnBrk="1" hangingPunct="1"/>
            <a:r>
              <a:rPr lang="en-US" altLang="en-US" sz="1600" b="1">
                <a:latin typeface="Verdana" panose="020B0604030504040204" pitchFamily="34" charset="0"/>
              </a:rPr>
              <a:t>JOHN NASH</a:t>
            </a:r>
            <a:r>
              <a:rPr lang="en-US" altLang="en-US" sz="1600">
                <a:latin typeface="Verdana" panose="020B0604030504040204" pitchFamily="34" charset="0"/>
              </a:rPr>
              <a:t> (English, 1752-1835), </a:t>
            </a:r>
            <a:r>
              <a:rPr lang="en-US" altLang="en-US" sz="1600" i="1">
                <a:latin typeface="Verdana" panose="020B0604030504040204" pitchFamily="34" charset="0"/>
              </a:rPr>
              <a:t>Royal Pavilion</a:t>
            </a:r>
            <a:r>
              <a:rPr lang="en-US" altLang="en-US" sz="1600">
                <a:latin typeface="Verdana" panose="020B0604030504040204" pitchFamily="34" charset="0"/>
              </a:rPr>
              <a:t>, Brighton, England, 1815–1818. Romanticism, Imperialism, Orientalism, Eclecticism</a:t>
            </a:r>
          </a:p>
        </p:txBody>
      </p:sp>
      <p:pic>
        <p:nvPicPr>
          <p:cNvPr id="542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107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1524000" y="914400"/>
            <a:ext cx="2057400" cy="2062163"/>
          </a:xfrm>
        </p:spPr>
        <p:txBody>
          <a:bodyPr/>
          <a:lstStyle/>
          <a:p>
            <a:pPr eaLnBrk="1" hangingPunct="1"/>
            <a:r>
              <a:rPr lang="en-US" altLang="en-US" sz="1600">
                <a:latin typeface="Verdana" panose="020B0604030504040204" pitchFamily="34" charset="0"/>
              </a:rPr>
              <a:t>“Indian Gothic”</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Compare the Taj Mahal </a:t>
            </a:r>
            <a:r>
              <a:rPr lang="it-IT" altLang="en-US" sz="1600">
                <a:latin typeface="Verdana" panose="020B0604030504040204" pitchFamily="34" charset="0"/>
              </a:rPr>
              <a:t>(1630-1653) in Agra, India, with The Royal Pavilion (below) 1815-18</a:t>
            </a:r>
            <a:endParaRPr lang="en-US" altLang="en-US" sz="1600">
              <a:latin typeface="Verdana" panose="020B0604030504040204" pitchFamily="34" charset="0"/>
            </a:endParaRPr>
          </a:p>
        </p:txBody>
      </p:sp>
      <p:pic>
        <p:nvPicPr>
          <p:cNvPr id="55299" name="Picture 5" descr="Taj_Mahal_in_March_200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2225"/>
            <a:ext cx="7315200" cy="6024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6"/>
          <p:cNvPicPr>
            <a:picLocks noGrp="1" noChangeAspect="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bwMode="auto">
          <a:xfrm>
            <a:off x="1676400" y="3962400"/>
            <a:ext cx="3848100" cy="2570163"/>
          </a:xfrm>
          <a:noFill/>
          <a:ln>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1" name="Text Box 7"/>
          <p:cNvSpPr txBox="1">
            <a:spLocks noChangeArrowheads="1"/>
          </p:cNvSpPr>
          <p:nvPr/>
        </p:nvSpPr>
        <p:spPr bwMode="auto">
          <a:xfrm>
            <a:off x="5734050" y="6096000"/>
            <a:ext cx="46291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rgbClr val="FFFFFF"/>
                </a:solidFill>
              </a:rPr>
              <a:t>British control of India began in 1757, lasted</a:t>
            </a:r>
          </a:p>
          <a:p>
            <a:pPr eaLnBrk="1" hangingPunct="1"/>
            <a:r>
              <a:rPr lang="en-US" altLang="en-US">
                <a:solidFill>
                  <a:srgbClr val="FFFFFF"/>
                </a:solidFill>
              </a:rPr>
              <a:t>190 years, and ended in 1947.</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769ED7-5D26-461F-B7DE-D22EEF85314D}"/>
              </a:ext>
            </a:extLst>
          </p:cNvPr>
          <p:cNvPicPr>
            <a:picLocks noChangeAspect="1"/>
          </p:cNvPicPr>
          <p:nvPr/>
        </p:nvPicPr>
        <p:blipFill>
          <a:blip r:embed="rId2"/>
          <a:stretch>
            <a:fillRect/>
          </a:stretch>
        </p:blipFill>
        <p:spPr>
          <a:xfrm>
            <a:off x="0" y="-15551"/>
            <a:ext cx="12184264" cy="6858000"/>
          </a:xfrm>
          <a:prstGeom prst="rect">
            <a:avLst/>
          </a:prstGeom>
        </p:spPr>
      </p:pic>
      <p:sp>
        <p:nvSpPr>
          <p:cNvPr id="5" name="Title 3">
            <a:extLst>
              <a:ext uri="{FF2B5EF4-FFF2-40B4-BE49-F238E27FC236}">
                <a16:creationId xmlns:a16="http://schemas.microsoft.com/office/drawing/2014/main" id="{2AE1B612-D6E7-4955-9F0A-833E02A4E19A}"/>
              </a:ext>
            </a:extLst>
          </p:cNvPr>
          <p:cNvSpPr>
            <a:spLocks noGrp="1"/>
          </p:cNvSpPr>
          <p:nvPr>
            <p:ph type="title"/>
          </p:nvPr>
        </p:nvSpPr>
        <p:spPr>
          <a:xfrm>
            <a:off x="3047999" y="5699449"/>
            <a:ext cx="7543801" cy="1143000"/>
          </a:xfrm>
        </p:spPr>
        <p:txBody>
          <a:bodyPr/>
          <a:lstStyle/>
          <a:p>
            <a:pPr algn="l"/>
            <a:r>
              <a:rPr lang="en-US" sz="1600" dirty="0">
                <a:solidFill>
                  <a:schemeClr val="bg1"/>
                </a:solidFill>
              </a:rPr>
              <a:t>Unveiling of official portrait of President Obama by artist Kehinde Wiley, February, 2018, in the National Portrait Gallery, Washington, D.C.</a:t>
            </a:r>
          </a:p>
        </p:txBody>
      </p:sp>
    </p:spTree>
    <p:extLst>
      <p:ext uri="{BB962C8B-B14F-4D97-AF65-F5344CB8AC3E}">
        <p14:creationId xmlns:p14="http://schemas.microsoft.com/office/powerpoint/2010/main" val="111114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1524000" y="6096000"/>
            <a:ext cx="9144000" cy="611188"/>
          </a:xfrm>
        </p:spPr>
        <p:txBody>
          <a:bodyPr/>
          <a:lstStyle/>
          <a:p>
            <a:pPr eaLnBrk="1" hangingPunct="1"/>
            <a:r>
              <a:rPr lang="en-US" altLang="en-US" sz="1600">
                <a:latin typeface="Verdana" panose="020B0604030504040204" pitchFamily="34" charset="0"/>
              </a:rPr>
              <a:t>The Banquet Room at the Royal Pavilion in Brighton from John Nash's </a:t>
            </a:r>
            <a:r>
              <a:rPr lang="en-US" altLang="en-US" sz="1600" i="1">
                <a:latin typeface="Verdana" panose="020B0604030504040204" pitchFamily="34" charset="0"/>
              </a:rPr>
              <a:t>Views of the Royal Pavilion</a:t>
            </a:r>
            <a:r>
              <a:rPr lang="en-US" altLang="en-US" sz="1600">
                <a:latin typeface="Verdana" panose="020B0604030504040204" pitchFamily="34" charset="0"/>
              </a:rPr>
              <a:t> (1826).</a:t>
            </a:r>
            <a:r>
              <a:rPr lang="en-US" altLang="en-US" sz="1800">
                <a:latin typeface="Verdana" panose="020B0604030504040204" pitchFamily="34" charset="0"/>
              </a:rPr>
              <a:t>  </a:t>
            </a:r>
            <a:r>
              <a:rPr lang="en-US" altLang="en-US" sz="1600">
                <a:latin typeface="Verdana" panose="020B0604030504040204" pitchFamily="34" charset="0"/>
              </a:rPr>
              <a:t>19</a:t>
            </a:r>
            <a:r>
              <a:rPr lang="en-US" altLang="en-US" sz="1600" baseline="30000">
                <a:latin typeface="Verdana" panose="020B0604030504040204" pitchFamily="34" charset="0"/>
              </a:rPr>
              <a:t>th</a:t>
            </a:r>
            <a:r>
              <a:rPr lang="en-US" altLang="en-US" sz="1600">
                <a:latin typeface="Verdana" panose="020B0604030504040204" pitchFamily="34" charset="0"/>
              </a:rPr>
              <a:t> Century British Orientalism and Imperialism</a:t>
            </a:r>
          </a:p>
        </p:txBody>
      </p:sp>
      <p:pic>
        <p:nvPicPr>
          <p:cNvPr id="56323" name="Picture 5" descr="Brighton_Banqueting_Room_Nash_edit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8986838" cy="604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1676400" y="5880100"/>
            <a:ext cx="8839200" cy="825500"/>
          </a:xfrm>
        </p:spPr>
        <p:txBody>
          <a:bodyPr/>
          <a:lstStyle/>
          <a:p>
            <a:pPr eaLnBrk="1" hangingPunct="1"/>
            <a:r>
              <a:rPr lang="en-US" altLang="en-US" sz="1600" b="1">
                <a:latin typeface="Verdana" panose="020B0604030504040204" pitchFamily="34" charset="0"/>
              </a:rPr>
              <a:t>JOSEPH PAXTON</a:t>
            </a:r>
            <a:r>
              <a:rPr lang="en-US" altLang="en-US" sz="1600">
                <a:latin typeface="Verdana" panose="020B0604030504040204" pitchFamily="34" charset="0"/>
              </a:rPr>
              <a:t> (English, 1801-1865) </a:t>
            </a:r>
            <a:r>
              <a:rPr lang="en-US" altLang="en-US" sz="1600" i="1">
                <a:latin typeface="Verdana" panose="020B0604030504040204" pitchFamily="34" charset="0"/>
              </a:rPr>
              <a:t>Crystal Palace</a:t>
            </a:r>
            <a:r>
              <a:rPr lang="en-US" altLang="en-US" sz="1600">
                <a:latin typeface="Verdana" panose="020B0604030504040204" pitchFamily="34" charset="0"/>
              </a:rPr>
              <a:t>, London, England, 1850–1851. Photo from Victoria and Albert Museum, London. </a:t>
            </a:r>
            <a:r>
              <a:rPr lang="en-US" altLang="en-US" sz="1600">
                <a:latin typeface="Verdana" panose="020B0604030504040204" pitchFamily="34" charset="0"/>
                <a:ea typeface="Verdana" panose="020B0604030504040204" pitchFamily="34" charset="0"/>
                <a:cs typeface="Verdana" panose="020B0604030504040204" pitchFamily="34" charset="0"/>
              </a:rPr>
              <a:t> Moved in 1852, burned down in 1936.  Marks t</a:t>
            </a:r>
            <a:r>
              <a:rPr lang="en-US" altLang="en-US" sz="1600">
                <a:latin typeface="Verdana" panose="020B0604030504040204" pitchFamily="34" charset="0"/>
              </a:rPr>
              <a:t>he beginning of “Modern” architecture</a:t>
            </a:r>
          </a:p>
        </p:txBody>
      </p:sp>
      <p:pic>
        <p:nvPicPr>
          <p:cNvPr id="573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85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a:xfrm>
            <a:off x="1981200" y="304800"/>
            <a:ext cx="8229600" cy="715963"/>
          </a:xfrm>
        </p:spPr>
        <p:txBody>
          <a:bodyPr/>
          <a:lstStyle/>
          <a:p>
            <a:pPr eaLnBrk="1" hangingPunct="1"/>
            <a:r>
              <a:rPr lang="en-US" altLang="en-US" sz="1600"/>
              <a:t>Building </a:t>
            </a:r>
            <a:r>
              <a:rPr lang="en-US" altLang="en-US" sz="1600" i="1"/>
              <a:t>The Crystal Palace </a:t>
            </a:r>
            <a:r>
              <a:rPr lang="en-US" altLang="en-US" sz="1600"/>
              <a:t>in six months</a:t>
            </a:r>
            <a:r>
              <a:rPr lang="en-US" altLang="en-US" sz="1600" i="1"/>
              <a:t> </a:t>
            </a:r>
            <a:r>
              <a:rPr lang="en-US" altLang="en-US" sz="1600"/>
              <a:t>from prefabricated iron parts</a:t>
            </a:r>
            <a:endParaRPr lang="en-US" altLang="en-US" sz="1600" i="1"/>
          </a:p>
        </p:txBody>
      </p:sp>
      <p:pic>
        <p:nvPicPr>
          <p:cNvPr id="58371" name="Picture 4" descr="crystalpalace185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990600"/>
            <a:ext cx="5233988" cy="556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2" name="Picture 5" descr="crystal palace trus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1600200"/>
            <a:ext cx="2562225"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a:xfrm>
            <a:off x="1981200" y="274638"/>
            <a:ext cx="8229600" cy="563562"/>
          </a:xfrm>
        </p:spPr>
        <p:txBody>
          <a:bodyPr/>
          <a:lstStyle/>
          <a:p>
            <a:pPr eaLnBrk="1" hangingPunct="1"/>
            <a:r>
              <a:rPr lang="en-US" altLang="en-US" sz="1600" i="1">
                <a:solidFill>
                  <a:schemeClr val="tx1"/>
                </a:solidFill>
              </a:rPr>
              <a:t>Crystal Palace</a:t>
            </a:r>
            <a:r>
              <a:rPr lang="en-US" altLang="en-US" sz="1600">
                <a:solidFill>
                  <a:schemeClr val="tx1"/>
                </a:solidFill>
              </a:rPr>
              <a:t> science &amp; technology exhibits:- Envelope-making Machine</a:t>
            </a:r>
          </a:p>
        </p:txBody>
      </p:sp>
      <p:pic>
        <p:nvPicPr>
          <p:cNvPr id="59395" name="Picture 3" descr="crystal palace envelope machin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62400" y="2362200"/>
            <a:ext cx="4495800" cy="291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1981200" y="274638"/>
            <a:ext cx="8229600" cy="792162"/>
          </a:xfrm>
        </p:spPr>
        <p:txBody>
          <a:bodyPr/>
          <a:lstStyle/>
          <a:p>
            <a:pPr eaLnBrk="1" hangingPunct="1"/>
            <a:r>
              <a:rPr lang="en-US" altLang="en-US" sz="1600">
                <a:solidFill>
                  <a:schemeClr val="tx1"/>
                </a:solidFill>
              </a:rPr>
              <a:t>1851 cartoon from </a:t>
            </a:r>
            <a:r>
              <a:rPr lang="en-US" altLang="en-US" sz="1600" i="1">
                <a:solidFill>
                  <a:schemeClr val="tx1"/>
                </a:solidFill>
              </a:rPr>
              <a:t>Punch, </a:t>
            </a:r>
            <a:r>
              <a:rPr lang="en-US" altLang="en-US" sz="1600">
                <a:solidFill>
                  <a:schemeClr val="tx1"/>
                </a:solidFill>
              </a:rPr>
              <a:t>the</a:t>
            </a:r>
            <a:r>
              <a:rPr lang="en-US" altLang="en-US" sz="1600" i="1">
                <a:solidFill>
                  <a:schemeClr val="tx1"/>
                </a:solidFill>
              </a:rPr>
              <a:t> </a:t>
            </a:r>
            <a:r>
              <a:rPr lang="en-US" altLang="en-US" sz="1600">
                <a:solidFill>
                  <a:schemeClr val="tx1"/>
                </a:solidFill>
              </a:rPr>
              <a:t>British satirical magazine, about the exhibition of indigenous peoples from European colonies at the Great Exhibition of 1851 </a:t>
            </a:r>
            <a:br>
              <a:rPr lang="en-US" altLang="en-US" sz="1600">
                <a:solidFill>
                  <a:schemeClr val="tx1"/>
                </a:solidFill>
              </a:rPr>
            </a:br>
            <a:r>
              <a:rPr lang="en-US" altLang="en-US" sz="1600">
                <a:solidFill>
                  <a:schemeClr val="tx1"/>
                </a:solidFill>
              </a:rPr>
              <a:t>(inside the Crystal Palace)</a:t>
            </a:r>
          </a:p>
        </p:txBody>
      </p:sp>
      <p:pic>
        <p:nvPicPr>
          <p:cNvPr id="60419" name="Picture 3" descr="crystal palace punch"/>
          <p:cNvPicPr>
            <a:picLocks noChangeAspect="1" noChangeArrowheads="1"/>
          </p:cNvPicPr>
          <p:nvPr/>
        </p:nvPicPr>
        <p:blipFill>
          <a:blip r:embed="rId3">
            <a:extLst>
              <a:ext uri="{28A0092B-C50C-407E-A947-70E740481C1C}">
                <a14:useLocalDpi xmlns:a14="http://schemas.microsoft.com/office/drawing/2010/main" val="0"/>
              </a:ext>
            </a:extLst>
          </a:blip>
          <a:srcRect r="7419" b="6250"/>
          <a:stretch>
            <a:fillRect/>
          </a:stretch>
        </p:blipFill>
        <p:spPr bwMode="auto">
          <a:xfrm>
            <a:off x="4038600" y="1371600"/>
            <a:ext cx="3929063" cy="4722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2133600" y="685800"/>
            <a:ext cx="7772400" cy="1098550"/>
          </a:xfrm>
        </p:spPr>
        <p:txBody>
          <a:bodyPr/>
          <a:lstStyle/>
          <a:p>
            <a:pPr algn="ctr" eaLnBrk="1" hangingPunct="1">
              <a:lnSpc>
                <a:spcPct val="80000"/>
              </a:lnSpc>
            </a:pPr>
            <a:r>
              <a:rPr lang="en-US" altLang="en-US" sz="4000">
                <a:solidFill>
                  <a:srgbClr val="FF0000"/>
                </a:solidFill>
              </a:rPr>
              <a:t>Photography: The New Medium</a:t>
            </a:r>
            <a:br>
              <a:rPr lang="en-US" altLang="en-US" sz="4000">
                <a:solidFill>
                  <a:srgbClr val="FF0000"/>
                </a:solidFill>
              </a:rPr>
            </a:br>
            <a:r>
              <a:rPr lang="en-US" altLang="en-US" sz="4000">
                <a:solidFill>
                  <a:srgbClr val="FF0000"/>
                </a:solidFill>
              </a:rPr>
              <a:t>That Changed Art</a:t>
            </a:r>
          </a:p>
        </p:txBody>
      </p:sp>
      <p:graphicFrame>
        <p:nvGraphicFramePr>
          <p:cNvPr id="61443" name="Object 5"/>
          <p:cNvGraphicFramePr>
            <a:graphicFrameLocks noGrp="1" noChangeAspect="1"/>
          </p:cNvGraphicFramePr>
          <p:nvPr>
            <p:ph sz="half" idx="1"/>
            <p:extLst>
              <p:ext uri="{D42A27DB-BD31-4B8C-83A1-F6EECF244321}">
                <p14:modId xmlns:p14="http://schemas.microsoft.com/office/powerpoint/2010/main" val="1719135792"/>
              </p:ext>
            </p:extLst>
          </p:nvPr>
        </p:nvGraphicFramePr>
        <p:xfrm>
          <a:off x="4419600" y="1979689"/>
          <a:ext cx="3582140" cy="3582140"/>
        </p:xfrm>
        <a:graphic>
          <a:graphicData uri="http://schemas.openxmlformats.org/presentationml/2006/ole">
            <mc:AlternateContent xmlns:mc="http://schemas.openxmlformats.org/markup-compatibility/2006">
              <mc:Choice xmlns:v="urn:schemas-microsoft-com:vml" Requires="v">
                <p:oleObj spid="_x0000_s61465" name="Picture" r:id="rId3" imgW="2741679" imgH="2740157" progId="Word.Picture.8">
                  <p:embed/>
                </p:oleObj>
              </mc:Choice>
              <mc:Fallback>
                <p:oleObj name="Picture" r:id="rId3" imgW="2741679" imgH="2740157" progId="Word.Picture.8">
                  <p:embed/>
                  <p:pic>
                    <p:nvPicPr>
                      <p:cNvPr id="0" name="Object 5"/>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1979689"/>
                        <a:ext cx="3582140" cy="3582140"/>
                      </a:xfrm>
                      <a:prstGeom prst="rect">
                        <a:avLst/>
                      </a:prstGeom>
                      <a:noFill/>
                      <a:ln>
                        <a:noFill/>
                      </a:ln>
                      <a:effectLst/>
                      <a:extLst/>
                    </p:spPr>
                  </p:pic>
                </p:oleObj>
              </mc:Fallback>
            </mc:AlternateContent>
          </a:graphicData>
        </a:graphic>
      </p:graphicFrame>
      <p:sp>
        <p:nvSpPr>
          <p:cNvPr id="61444" name="Rectangle 8"/>
          <p:cNvSpPr>
            <a:spLocks noGrp="1" noChangeArrowheads="1"/>
          </p:cNvSpPr>
          <p:nvPr>
            <p:ph sz="half" idx="2"/>
          </p:nvPr>
        </p:nvSpPr>
        <p:spPr bwMode="auto">
          <a:xfrm>
            <a:off x="3200400" y="5791200"/>
            <a:ext cx="6553200" cy="762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indent="0" eaLnBrk="1" hangingPunct="1"/>
            <a:r>
              <a:rPr lang="en-US" altLang="en-US" sz="1600" i="1" dirty="0">
                <a:latin typeface="Verdana" panose="020B0604030504040204" pitchFamily="34" charset="0"/>
              </a:rPr>
              <a:t>Joint Meeting of the Academies of Sciences and Fine Arts in the Institute of France, Paris, August 19, 1839</a:t>
            </a:r>
            <a:endParaRPr lang="en-US" altLang="en-US" sz="1600" dirty="0">
              <a:latin typeface="Verdana" panose="020B0604030504040204" pitchFamily="34"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1981200" y="0"/>
            <a:ext cx="8229600" cy="3276600"/>
          </a:xfrm>
        </p:spPr>
        <p:txBody>
          <a:bodyPr/>
          <a:lstStyle/>
          <a:p>
            <a:pPr eaLnBrk="1" hangingPunct="1"/>
            <a:r>
              <a:rPr lang="en-US" altLang="en-US" sz="1800" b="1" i="1">
                <a:solidFill>
                  <a:schemeClr val="tx1"/>
                </a:solidFill>
                <a:latin typeface="Verdana" panose="020B0604030504040204" pitchFamily="34" charset="0"/>
              </a:rPr>
              <a:t>Before Photography: </a:t>
            </a:r>
            <a:r>
              <a:rPr lang="en-US" altLang="en-US" sz="1800">
                <a:solidFill>
                  <a:schemeClr val="tx1"/>
                </a:solidFill>
                <a:latin typeface="Verdana" panose="020B0604030504040204" pitchFamily="34" charset="0"/>
              </a:rPr>
              <a:t>Western art’s quest for “Realism” leads to the invention of photography</a:t>
            </a:r>
            <a:br>
              <a:rPr lang="en-US" altLang="en-US" sz="1800" b="1">
                <a:solidFill>
                  <a:schemeClr val="tx1"/>
                </a:solidFill>
                <a:latin typeface="Verdana" panose="020B0604030504040204" pitchFamily="34" charset="0"/>
              </a:rPr>
            </a:br>
            <a:br>
              <a:rPr lang="en-US" altLang="en-US" sz="1800" b="1">
                <a:solidFill>
                  <a:schemeClr val="tx1"/>
                </a:solidFill>
                <a:latin typeface="Verdana" panose="020B0604030504040204" pitchFamily="34" charset="0"/>
              </a:rPr>
            </a:br>
            <a:r>
              <a:rPr lang="en-US" altLang="en-US" sz="1800" b="1">
                <a:solidFill>
                  <a:schemeClr val="tx1"/>
                </a:solidFill>
                <a:latin typeface="Verdana" panose="020B0604030504040204" pitchFamily="34" charset="0"/>
              </a:rPr>
              <a:t>Photography relies on two scientific principles :</a:t>
            </a:r>
            <a:br>
              <a:rPr lang="en-US" altLang="en-US" sz="1800" b="1">
                <a:solidFill>
                  <a:schemeClr val="tx1"/>
                </a:solidFill>
                <a:latin typeface="Verdana" panose="020B0604030504040204" pitchFamily="34" charset="0"/>
              </a:rPr>
            </a:br>
            <a:br>
              <a:rPr lang="en-US" altLang="en-US" sz="1800" b="1">
                <a:solidFill>
                  <a:schemeClr val="tx1"/>
                </a:solidFill>
                <a:latin typeface="Verdana" panose="020B0604030504040204" pitchFamily="34" charset="0"/>
              </a:rPr>
            </a:br>
            <a:r>
              <a:rPr lang="en-US" altLang="en-US" sz="1800" b="1">
                <a:solidFill>
                  <a:schemeClr val="tx1"/>
                </a:solidFill>
                <a:latin typeface="Verdana" panose="020B0604030504040204" pitchFamily="34" charset="0"/>
              </a:rPr>
              <a:t>1) A principle of optics </a:t>
            </a:r>
            <a:r>
              <a:rPr lang="en-US" altLang="en-US" sz="1800">
                <a:solidFill>
                  <a:schemeClr val="tx1"/>
                </a:solidFill>
                <a:latin typeface="Verdana" panose="020B0604030504040204" pitchFamily="34" charset="0"/>
              </a:rPr>
              <a:t>on which the Camera Obscura is based</a:t>
            </a:r>
            <a:r>
              <a:rPr lang="en-US" altLang="en-US" sz="1800" b="1">
                <a:solidFill>
                  <a:schemeClr val="tx1"/>
                </a:solidFill>
                <a:latin typeface="Verdana" panose="020B0604030504040204" pitchFamily="34" charset="0"/>
              </a:rPr>
              <a:t> </a:t>
            </a:r>
            <a:br>
              <a:rPr lang="en-US" altLang="en-US" sz="1800" b="1">
                <a:solidFill>
                  <a:schemeClr val="tx1"/>
                </a:solidFill>
                <a:latin typeface="Verdana" panose="020B0604030504040204" pitchFamily="34" charset="0"/>
              </a:rPr>
            </a:br>
            <a:br>
              <a:rPr lang="en-US" altLang="en-US" sz="1800" b="1">
                <a:solidFill>
                  <a:schemeClr val="tx1"/>
                </a:solidFill>
                <a:latin typeface="Verdana" panose="020B0604030504040204" pitchFamily="34" charset="0"/>
              </a:rPr>
            </a:br>
            <a:r>
              <a:rPr lang="en-US" altLang="en-US" sz="1800" b="1">
                <a:solidFill>
                  <a:schemeClr val="tx1"/>
                </a:solidFill>
                <a:latin typeface="Verdana" panose="020B0604030504040204" pitchFamily="34" charset="0"/>
              </a:rPr>
              <a:t>2) Principle of chemistry</a:t>
            </a:r>
            <a:r>
              <a:rPr lang="en-US" altLang="en-US" sz="1800">
                <a:solidFill>
                  <a:schemeClr val="tx1"/>
                </a:solidFill>
                <a:latin typeface="Verdana" panose="020B0604030504040204" pitchFamily="34" charset="0"/>
              </a:rPr>
              <a:t>, that certain combinations of elements, especially silver halides, turn dark when exposed to light (rather than heat or exposure to air) was demonstrated in</a:t>
            </a:r>
            <a:r>
              <a:rPr lang="de-DE" altLang="en-US" sz="1800">
                <a:solidFill>
                  <a:schemeClr val="tx1"/>
                </a:solidFill>
                <a:latin typeface="Verdana" panose="020B0604030504040204" pitchFamily="34" charset="0"/>
              </a:rPr>
              <a:t> 1717 by </a:t>
            </a:r>
            <a:r>
              <a:rPr lang="de-DE" altLang="en-US" sz="1800" i="1">
                <a:solidFill>
                  <a:schemeClr val="tx1"/>
                </a:solidFill>
                <a:latin typeface="Verdana" panose="020B0604030504040204" pitchFamily="34" charset="0"/>
              </a:rPr>
              <a:t>Johann Heinrich Schulze</a:t>
            </a:r>
            <a:r>
              <a:rPr lang="de-DE" altLang="en-US" sz="1800">
                <a:solidFill>
                  <a:schemeClr val="tx1"/>
                </a:solidFill>
                <a:latin typeface="Verdana" panose="020B0604030504040204" pitchFamily="34" charset="0"/>
              </a:rPr>
              <a:t>, </a:t>
            </a:r>
            <a:r>
              <a:rPr lang="en-US" altLang="en-US" sz="1800">
                <a:solidFill>
                  <a:schemeClr val="tx1"/>
                </a:solidFill>
                <a:latin typeface="Verdana" panose="020B0604030504040204" pitchFamily="34" charset="0"/>
              </a:rPr>
              <a:t>professor of anatomy at the University of Altdorf</a:t>
            </a:r>
          </a:p>
        </p:txBody>
      </p:sp>
      <p:pic>
        <p:nvPicPr>
          <p:cNvPr id="62467" name="Picture 3" descr="Johann Heinrich Schulz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3429000"/>
            <a:ext cx="2417763"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Picture 5" descr="camera_obscura_diagram"/>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3581400"/>
            <a:ext cx="3505200" cy="239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overrideClrMapping bg1="dk2" tx1="lt1" bg2="dk1" tx2="lt2" accent1="accent1" accent2="accent2" accent3="accent3" accent4="accent4" accent5="accent5" accent6="accent6" hlink="hlink" folHlink="folHlink"/>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1752600" y="5715000"/>
            <a:ext cx="8686800" cy="1069975"/>
          </a:xfrm>
        </p:spPr>
        <p:txBody>
          <a:bodyPr/>
          <a:lstStyle/>
          <a:p>
            <a:pPr eaLnBrk="1" hangingPunct="1"/>
            <a:r>
              <a:rPr lang="en-US" altLang="en-US" sz="1600" b="1">
                <a:latin typeface="Verdana" panose="020B0604030504040204" pitchFamily="34" charset="0"/>
              </a:rPr>
              <a:t>LOUIS-JACQUES-MANDÉ DAGUERRE</a:t>
            </a:r>
            <a:r>
              <a:rPr lang="en-US" altLang="en-US" sz="1600">
                <a:latin typeface="Verdana" panose="020B0604030504040204" pitchFamily="34" charset="0"/>
              </a:rPr>
              <a:t> (French, 1787-1851), </a:t>
            </a:r>
            <a:r>
              <a:rPr lang="en-US" altLang="en-US" sz="1600" i="1">
                <a:latin typeface="Verdana" panose="020B0604030504040204" pitchFamily="34" charset="0"/>
              </a:rPr>
              <a:t>Still Life in Studio</a:t>
            </a:r>
            <a:r>
              <a:rPr lang="en-US" altLang="en-US" sz="1600">
                <a:latin typeface="Verdana" panose="020B0604030504040204" pitchFamily="34" charset="0"/>
              </a:rPr>
              <a:t>, 1837. Daguerreotype. Collection Société Française de Photographie, Paris.</a:t>
            </a:r>
            <a:r>
              <a:rPr lang="en-US" altLang="en-US"/>
              <a:t> </a:t>
            </a:r>
            <a:br>
              <a:rPr lang="en-US" altLang="en-US" sz="1600"/>
            </a:br>
            <a:r>
              <a:rPr lang="en-US" altLang="en-US" sz="1600"/>
              <a:t> </a:t>
            </a:r>
            <a:br>
              <a:rPr lang="en-US" altLang="en-US" sz="1600"/>
            </a:br>
            <a:r>
              <a:rPr lang="en-US" altLang="en-US" sz="1600">
                <a:latin typeface="Verdana" panose="020B0604030504040204" pitchFamily="34" charset="0"/>
              </a:rPr>
              <a:t>A daguerreotype cannot be reproduced.  It is a unique image on metal plate.</a:t>
            </a:r>
          </a:p>
        </p:txBody>
      </p:sp>
      <p:pic>
        <p:nvPicPr>
          <p:cNvPr id="634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95250"/>
            <a:ext cx="7391400" cy="554355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0Ambe4FwQk"/>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685800" y="385762"/>
            <a:ext cx="10693400" cy="601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1981200" y="274638"/>
            <a:ext cx="8229600" cy="1477962"/>
          </a:xfrm>
        </p:spPr>
        <p:txBody>
          <a:bodyPr/>
          <a:lstStyle/>
          <a:p>
            <a:pPr eaLnBrk="1" hangingPunct="1"/>
            <a:r>
              <a:rPr lang="en-US" altLang="en-US" sz="1600" b="1">
                <a:latin typeface="Verdana" panose="020B0604030504040204" pitchFamily="34" charset="0"/>
              </a:rPr>
              <a:t>William Henry Fox Talbot</a:t>
            </a:r>
            <a:r>
              <a:rPr lang="en-US" altLang="en-US" sz="1600">
                <a:latin typeface="Verdana" panose="020B0604030504040204" pitchFamily="34" charset="0"/>
              </a:rPr>
              <a:t>, </a:t>
            </a:r>
            <a:r>
              <a:rPr lang="en-US" altLang="en-US" sz="1600" i="1">
                <a:latin typeface="Verdana" panose="020B0604030504040204" pitchFamily="34" charset="0"/>
              </a:rPr>
              <a:t>The Open Door</a:t>
            </a:r>
            <a:r>
              <a:rPr lang="en-US" altLang="en-US" sz="1600">
                <a:latin typeface="Verdana" panose="020B0604030504040204" pitchFamily="34" charset="0"/>
              </a:rPr>
              <a:t>, calotype, 1843 one of 24 images in the first book illustrated by photographs, </a:t>
            </a:r>
            <a:r>
              <a:rPr lang="en-US" altLang="en-US" sz="1600" u="sng">
                <a:latin typeface="Verdana" panose="020B0604030504040204" pitchFamily="34" charset="0"/>
              </a:rPr>
              <a:t>The Pencil of Nature</a:t>
            </a:r>
            <a:br>
              <a:rPr lang="en-US" altLang="en-US" sz="1600" u="sng">
                <a:latin typeface="Verdana" panose="020B0604030504040204" pitchFamily="34" charset="0"/>
              </a:rPr>
            </a:br>
            <a:br>
              <a:rPr lang="en-US" altLang="en-US" sz="1600" u="sng">
                <a:latin typeface="Verdana" panose="020B0604030504040204" pitchFamily="34" charset="0"/>
              </a:rPr>
            </a:br>
            <a:r>
              <a:rPr lang="en-US" altLang="en-US" sz="1600">
                <a:latin typeface="Verdana" panose="020B0604030504040204" pitchFamily="34" charset="0"/>
              </a:rPr>
              <a:t>“Calotype” was derived from the Greek </a:t>
            </a:r>
            <a:r>
              <a:rPr lang="en-US" altLang="en-US" sz="1600" i="1">
                <a:latin typeface="Verdana" panose="020B0604030504040204" pitchFamily="34" charset="0"/>
              </a:rPr>
              <a:t>kallos</a:t>
            </a:r>
            <a:r>
              <a:rPr lang="en-US" altLang="en-US" sz="1600">
                <a:latin typeface="Verdana" panose="020B0604030504040204" pitchFamily="34" charset="0"/>
              </a:rPr>
              <a:t>, “beauty”</a:t>
            </a:r>
          </a:p>
        </p:txBody>
      </p:sp>
      <p:pic>
        <p:nvPicPr>
          <p:cNvPr id="65539" name="Picture 3" descr="Talbot_WHF_theOpenDoor_1843"/>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276600" y="1676400"/>
            <a:ext cx="5588000" cy="4013200"/>
          </a:xfrm>
          <a:noFill/>
          <a:ln>
            <a:solidFill>
              <a:schemeClr val="tx2"/>
            </a:solidFill>
            <a:miter lim="800000"/>
            <a:headEnd/>
            <a:tailEnd/>
          </a:ln>
        </p:spPr>
      </p:pic>
      <p:sp>
        <p:nvSpPr>
          <p:cNvPr id="65540" name="Text Box 4"/>
          <p:cNvSpPr txBox="1">
            <a:spLocks noChangeArrowheads="1"/>
          </p:cNvSpPr>
          <p:nvPr/>
        </p:nvSpPr>
        <p:spPr bwMode="auto">
          <a:xfrm>
            <a:off x="2311400" y="6019800"/>
            <a:ext cx="73787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800">
                <a:solidFill>
                  <a:srgbClr val="FFFFFF"/>
                </a:solidFill>
              </a:rPr>
              <a:t>The calotype is the prototype of photography as we know it because it </a:t>
            </a:r>
          </a:p>
          <a:p>
            <a:pPr eaLnBrk="1" hangingPunct="1">
              <a:spcBef>
                <a:spcPct val="0"/>
              </a:spcBef>
              <a:buFontTx/>
              <a:buNone/>
            </a:pPr>
            <a:r>
              <a:rPr lang="en-US" altLang="en-US" sz="1800">
                <a:solidFill>
                  <a:srgbClr val="FFFFFF"/>
                </a:solidFill>
              </a:rPr>
              <a:t>produced a paper “negative” that could be reproduced.</a:t>
            </a:r>
          </a:p>
        </p:txBody>
      </p:sp>
    </p:spTree>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419600" y="1371600"/>
            <a:ext cx="6248400" cy="1471613"/>
          </a:xfrm>
        </p:spPr>
        <p:txBody>
          <a:bodyPr/>
          <a:lstStyle/>
          <a:p>
            <a:pPr algn="ctr" eaLnBrk="1" hangingPunct="1">
              <a:lnSpc>
                <a:spcPct val="80000"/>
              </a:lnSpc>
            </a:pPr>
            <a:r>
              <a:rPr lang="en-US" altLang="en-US" sz="4000" b="1">
                <a:solidFill>
                  <a:srgbClr val="FF0000"/>
                </a:solidFill>
              </a:rPr>
              <a:t>Romanticism and the </a:t>
            </a:r>
            <a:br>
              <a:rPr lang="en-US" altLang="en-US" sz="4000" b="1">
                <a:solidFill>
                  <a:srgbClr val="FF0000"/>
                </a:solidFill>
              </a:rPr>
            </a:br>
            <a:r>
              <a:rPr lang="en-US" altLang="en-US" sz="4000" b="1">
                <a:solidFill>
                  <a:srgbClr val="FF0000"/>
                </a:solidFill>
              </a:rPr>
              <a:t>Age of Revolution </a:t>
            </a:r>
            <a:br>
              <a:rPr lang="en-US" altLang="en-US" sz="4000"/>
            </a:br>
            <a:br>
              <a:rPr lang="en-US" altLang="en-US"/>
            </a:br>
            <a:r>
              <a:rPr lang="en-US" altLang="en-US" sz="1800">
                <a:latin typeface="Verdana" panose="020B0604030504040204" pitchFamily="34" charset="0"/>
              </a:rPr>
              <a:t>Late 18</a:t>
            </a:r>
            <a:r>
              <a:rPr lang="en-US" altLang="en-US" sz="1800" baseline="30000">
                <a:latin typeface="Verdana" panose="020B0604030504040204" pitchFamily="34" charset="0"/>
              </a:rPr>
              <a:t>th</a:t>
            </a:r>
            <a:r>
              <a:rPr lang="en-US" altLang="en-US" sz="1800">
                <a:latin typeface="Verdana" panose="020B0604030504040204" pitchFamily="34" charset="0"/>
              </a:rPr>
              <a:t> to Mid-19</a:t>
            </a:r>
            <a:r>
              <a:rPr lang="en-US" altLang="en-US" sz="1800" baseline="30000">
                <a:latin typeface="Verdana" panose="020B0604030504040204" pitchFamily="34" charset="0"/>
              </a:rPr>
              <a:t>th</a:t>
            </a:r>
            <a:r>
              <a:rPr lang="en-US" altLang="en-US" sz="1800">
                <a:latin typeface="Verdana" panose="020B0604030504040204" pitchFamily="34" charset="0"/>
              </a:rPr>
              <a:t> Century Europe</a:t>
            </a:r>
          </a:p>
        </p:txBody>
      </p:sp>
      <p:sp>
        <p:nvSpPr>
          <p:cNvPr id="25603" name="Rectangle 3"/>
          <p:cNvSpPr>
            <a:spLocks noGrp="1" noChangeArrowheads="1"/>
          </p:cNvSpPr>
          <p:nvPr>
            <p:ph type="body" idx="1"/>
          </p:nvPr>
        </p:nvSpPr>
        <p:spPr bwMode="auto">
          <a:xfrm>
            <a:off x="4343400" y="5334000"/>
            <a:ext cx="7543800" cy="1262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spAutoFit/>
          </a:bodyPr>
          <a:lstStyle/>
          <a:p>
            <a:pPr algn="ctr" eaLnBrk="1" hangingPunct="1"/>
            <a:r>
              <a:rPr lang="en-US" altLang="en-US" sz="2000">
                <a:solidFill>
                  <a:srgbClr val="FF0000"/>
                </a:solidFill>
                <a:latin typeface="Verdana" panose="020B0604030504040204" pitchFamily="34" charset="0"/>
              </a:rPr>
              <a:t>“Man is born free, but is everywhere in chains!”</a:t>
            </a:r>
            <a:r>
              <a:rPr lang="en-US" altLang="en-US" sz="2400">
                <a:solidFill>
                  <a:srgbClr val="FF0000"/>
                </a:solidFill>
                <a:latin typeface="Verdana" panose="020B0604030504040204" pitchFamily="34" charset="0"/>
              </a:rPr>
              <a:t> </a:t>
            </a:r>
          </a:p>
          <a:p>
            <a:pPr algn="ctr" eaLnBrk="1" hangingPunct="1"/>
            <a:r>
              <a:rPr lang="en-US" altLang="en-US" sz="2400">
                <a:latin typeface="Verdana" panose="020B0604030504040204" pitchFamily="34" charset="0"/>
              </a:rPr>
              <a:t> </a:t>
            </a:r>
            <a:br>
              <a:rPr lang="en-US" altLang="en-US" sz="2400">
                <a:latin typeface="Verdana" panose="020B0604030504040204" pitchFamily="34" charset="0"/>
              </a:rPr>
            </a:br>
            <a:r>
              <a:rPr lang="en-US" altLang="en-US"/>
              <a:t>				</a:t>
            </a:r>
            <a:r>
              <a:rPr lang="en-US" altLang="en-US">
                <a:latin typeface="Verdana" panose="020B0604030504040204" pitchFamily="34" charset="0"/>
              </a:rPr>
              <a:t>Jean-Jacques Rousseau</a:t>
            </a:r>
          </a:p>
          <a:p>
            <a:pPr algn="ctr" eaLnBrk="1" hangingPunct="1"/>
            <a:r>
              <a:rPr lang="en-US" altLang="en-US" i="1">
                <a:latin typeface="Verdana" panose="020B0604030504040204" pitchFamily="34" charset="0"/>
              </a:rPr>
              <a:t>					The Social Contract</a:t>
            </a:r>
            <a:r>
              <a:rPr lang="en-US" altLang="en-US">
                <a:latin typeface="Verdana" panose="020B0604030504040204" pitchFamily="34" charset="0"/>
              </a:rPr>
              <a:t>, 1762</a:t>
            </a:r>
          </a:p>
        </p:txBody>
      </p:sp>
      <p:pic>
        <p:nvPicPr>
          <p:cNvPr id="2560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76200"/>
            <a:ext cx="3678238" cy="6659563"/>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1676400" y="274638"/>
            <a:ext cx="8915400" cy="1020762"/>
          </a:xfrm>
        </p:spPr>
        <p:txBody>
          <a:bodyPr/>
          <a:lstStyle/>
          <a:p>
            <a:pPr eaLnBrk="1" hangingPunct="1"/>
            <a:r>
              <a:rPr lang="en-US" altLang="en-US" sz="1800">
                <a:latin typeface="Verdana" panose="020B0604030504040204" pitchFamily="34" charset="0"/>
              </a:rPr>
              <a:t>Photography and painting have had an incalculable </a:t>
            </a:r>
            <a:br>
              <a:rPr lang="en-US" altLang="en-US" sz="1800">
                <a:latin typeface="Verdana" panose="020B0604030504040204" pitchFamily="34" charset="0"/>
              </a:rPr>
            </a:br>
            <a:r>
              <a:rPr lang="en-US" altLang="en-US" sz="1800">
                <a:latin typeface="Verdana" panose="020B0604030504040204" pitchFamily="34" charset="0"/>
              </a:rPr>
              <a:t>influence on each other.</a:t>
            </a:r>
            <a:r>
              <a:rPr lang="en-US" altLang="en-US" sz="1800"/>
              <a:t> </a:t>
            </a:r>
            <a:br>
              <a:rPr lang="en-US" altLang="en-US" sz="1800"/>
            </a:br>
            <a:endParaRPr lang="en-US" altLang="en-US" sz="1800"/>
          </a:p>
        </p:txBody>
      </p:sp>
      <p:pic>
        <p:nvPicPr>
          <p:cNvPr id="66563" name="Picture 3" descr="delacroix_odalisque_and_photographic_study"/>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3733800" y="2133600"/>
            <a:ext cx="5006975" cy="3433763"/>
          </a:xfrm>
          <a:noFill/>
        </p:spPr>
      </p:pic>
      <p:sp>
        <p:nvSpPr>
          <p:cNvPr id="66564" name="Text Box 4"/>
          <p:cNvSpPr txBox="1">
            <a:spLocks noChangeArrowheads="1"/>
          </p:cNvSpPr>
          <p:nvPr/>
        </p:nvSpPr>
        <p:spPr bwMode="auto">
          <a:xfrm>
            <a:off x="3657600" y="5788025"/>
            <a:ext cx="5621338"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600" b="1">
                <a:solidFill>
                  <a:srgbClr val="FFFFFF"/>
                </a:solidFill>
                <a:latin typeface="Verdana" panose="020B0604030504040204" pitchFamily="34" charset="0"/>
              </a:rPr>
              <a:t>Eugène Delacroix,</a:t>
            </a:r>
            <a:r>
              <a:rPr lang="en-US" altLang="en-US" sz="1600" i="1">
                <a:solidFill>
                  <a:srgbClr val="FFFFFF"/>
                </a:solidFill>
                <a:latin typeface="Verdana" panose="020B0604030504040204" pitchFamily="34" charset="0"/>
              </a:rPr>
              <a:t> Odalisque</a:t>
            </a:r>
            <a:r>
              <a:rPr lang="en-US" altLang="en-US" sz="1600">
                <a:solidFill>
                  <a:srgbClr val="FFFFFF"/>
                </a:solidFill>
                <a:latin typeface="Verdana" panose="020B0604030504040204" pitchFamily="34" charset="0"/>
              </a:rPr>
              <a:t>,  1855.  Oil on wood, </a:t>
            </a:r>
          </a:p>
          <a:p>
            <a:pPr eaLnBrk="1" hangingPunct="1">
              <a:spcBef>
                <a:spcPct val="0"/>
              </a:spcBef>
              <a:buFontTx/>
              <a:buNone/>
            </a:pPr>
            <a:r>
              <a:rPr lang="en-US" altLang="en-US" sz="1600">
                <a:solidFill>
                  <a:srgbClr val="FFFFFF"/>
                </a:solidFill>
                <a:latin typeface="Verdana" panose="020B0604030504040204" pitchFamily="34" charset="0"/>
              </a:rPr>
              <a:t>and photographic study</a:t>
            </a:r>
          </a:p>
        </p:txBody>
      </p:sp>
    </p:spTree>
  </p:cSld>
  <p:clrMapOvr>
    <a:overrideClrMapping bg1="dk2" tx1="lt1" bg2="dk1" tx2="lt2" accent1="accent1" accent2="accent2" accent3="accent3" accent4="accent4" accent5="accent5" accent6="accent6" hlink="hlink" folHlink="folHlink"/>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1828800" y="5867400"/>
            <a:ext cx="8686800" cy="830263"/>
          </a:xfrm>
        </p:spPr>
        <p:txBody>
          <a:bodyPr/>
          <a:lstStyle/>
          <a:p>
            <a:pPr eaLnBrk="1" hangingPunct="1"/>
            <a:r>
              <a:rPr lang="en-US" altLang="en-US" sz="1600" b="1">
                <a:latin typeface="Verdana" panose="020B0604030504040204" pitchFamily="34" charset="0"/>
              </a:rPr>
              <a:t>Honoré Daumier</a:t>
            </a:r>
            <a:r>
              <a:rPr lang="en-US" altLang="en-US" sz="1600">
                <a:latin typeface="Verdana" panose="020B0604030504040204" pitchFamily="34" charset="0"/>
              </a:rPr>
              <a:t>, </a:t>
            </a:r>
            <a:r>
              <a:rPr lang="en-US" altLang="en-US" sz="1600" i="1">
                <a:latin typeface="Verdana" panose="020B0604030504040204" pitchFamily="34" charset="0"/>
              </a:rPr>
              <a:t>Nadar Elevating Photography to the Heights of Art,</a:t>
            </a:r>
            <a:r>
              <a:rPr lang="en-US" altLang="en-US" sz="1600">
                <a:latin typeface="Verdana" panose="020B0604030504040204" pitchFamily="34" charset="0"/>
              </a:rPr>
              <a:t> 1862, lithograph commemorating a court decision acknowledging photography as an art form protected by copyright law.</a:t>
            </a:r>
          </a:p>
        </p:txBody>
      </p:sp>
      <p:pic>
        <p:nvPicPr>
          <p:cNvPr id="67587" name="Picture 4" descr="daumier_nadarElevatingPhotographytoTheLevelofArt_186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609600"/>
            <a:ext cx="3902075" cy="517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1905000" y="5257800"/>
            <a:ext cx="8458200" cy="1600200"/>
          </a:xfrm>
        </p:spPr>
        <p:txBody>
          <a:bodyPr/>
          <a:lstStyle/>
          <a:p>
            <a:pPr eaLnBrk="1" hangingPunct="1"/>
            <a:r>
              <a:rPr lang="en-US" altLang="en-US" sz="1600" b="1">
                <a:latin typeface="Verdana" panose="020B0604030504040204" pitchFamily="34" charset="0"/>
              </a:rPr>
              <a:t>NADAR</a:t>
            </a:r>
            <a:r>
              <a:rPr lang="en-US" altLang="en-US" sz="1600">
                <a:latin typeface="Verdana" panose="020B0604030504040204" pitchFamily="34" charset="0"/>
              </a:rPr>
              <a:t> (pseudonym of Gaspard-Félix Tournachon, 1820-1910, French photographer, caricaturist, journalist, novelist, and balloonist. </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i="1">
                <a:latin typeface="Verdana" panose="020B0604030504040204" pitchFamily="34" charset="0"/>
              </a:rPr>
              <a:t>Portrait of Jules Verne</a:t>
            </a:r>
            <a:r>
              <a:rPr lang="en-US" altLang="en-US" sz="1600">
                <a:latin typeface="Verdana" panose="020B0604030504040204" pitchFamily="34" charset="0"/>
              </a:rPr>
              <a:t>, n.d., pioneer science fiction novelist.  </a:t>
            </a:r>
            <a:r>
              <a:rPr lang="en-US" altLang="en-US" sz="1600" i="1">
                <a:latin typeface="Verdana" panose="020B0604030504040204" pitchFamily="34" charset="0"/>
              </a:rPr>
              <a:t>Journey To The Center Of The Earth</a:t>
            </a:r>
            <a:r>
              <a:rPr lang="en-US" altLang="en-US" sz="1600">
                <a:latin typeface="Verdana" panose="020B0604030504040204" pitchFamily="34" charset="0"/>
              </a:rPr>
              <a:t> (1864), </a:t>
            </a:r>
            <a:r>
              <a:rPr lang="en-US" altLang="en-US" sz="1600" i="1">
                <a:latin typeface="Verdana" panose="020B0604030504040204" pitchFamily="34" charset="0"/>
              </a:rPr>
              <a:t>Twenty Thousand Leagues Under The Sea</a:t>
            </a:r>
            <a:r>
              <a:rPr lang="en-US" altLang="en-US" sz="1600">
                <a:latin typeface="Verdana" panose="020B0604030504040204" pitchFamily="34" charset="0"/>
              </a:rPr>
              <a:t> (1870), and </a:t>
            </a:r>
            <a:r>
              <a:rPr lang="en-US" altLang="en-US" sz="1600" i="1">
                <a:latin typeface="Verdana" panose="020B0604030504040204" pitchFamily="34" charset="0"/>
              </a:rPr>
              <a:t>Around the World in Eighty Days</a:t>
            </a:r>
            <a:r>
              <a:rPr lang="en-US" altLang="en-US" sz="1600">
                <a:latin typeface="Verdana" panose="020B0604030504040204" pitchFamily="34" charset="0"/>
              </a:rPr>
              <a:t> (1873).</a:t>
            </a:r>
            <a:r>
              <a:rPr lang="en-US" altLang="en-US"/>
              <a:t> </a:t>
            </a:r>
          </a:p>
        </p:txBody>
      </p:sp>
      <p:pic>
        <p:nvPicPr>
          <p:cNvPr id="68611" name="Picture 5" descr="nadar_jules_vern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381000"/>
            <a:ext cx="3357563"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a:xfrm>
            <a:off x="2209800" y="6248400"/>
            <a:ext cx="7772400" cy="336550"/>
          </a:xfrm>
        </p:spPr>
        <p:txBody>
          <a:bodyPr/>
          <a:lstStyle/>
          <a:p>
            <a:pPr algn="ctr" eaLnBrk="1" hangingPunct="1"/>
            <a:r>
              <a:rPr lang="en-US" altLang="en-US" sz="1600" b="1">
                <a:latin typeface="Verdana" panose="020B0604030504040204" pitchFamily="34" charset="0"/>
              </a:rPr>
              <a:t>NADAR</a:t>
            </a:r>
            <a:r>
              <a:rPr lang="en-US" altLang="en-US" sz="1600">
                <a:latin typeface="Verdana" panose="020B0604030504040204" pitchFamily="34" charset="0"/>
              </a:rPr>
              <a:t>, </a:t>
            </a:r>
            <a:r>
              <a:rPr lang="en-US" altLang="en-US" sz="1600" i="1">
                <a:latin typeface="Verdana" panose="020B0604030504040204" pitchFamily="34" charset="0"/>
              </a:rPr>
              <a:t>Portrait of Georges Sand</a:t>
            </a:r>
            <a:r>
              <a:rPr lang="en-US" altLang="en-US" sz="1600">
                <a:latin typeface="Verdana" panose="020B0604030504040204" pitchFamily="34" charset="0"/>
              </a:rPr>
              <a:t>, 1877</a:t>
            </a:r>
          </a:p>
        </p:txBody>
      </p:sp>
      <p:pic>
        <p:nvPicPr>
          <p:cNvPr id="69635" name="Picture 4" descr="nadar_georges_sand_187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7600" y="152400"/>
            <a:ext cx="4889500" cy="60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a:xfrm>
            <a:off x="1524000" y="4648200"/>
            <a:ext cx="2971800" cy="1816100"/>
          </a:xfrm>
        </p:spPr>
        <p:txBody>
          <a:bodyPr/>
          <a:lstStyle/>
          <a:p>
            <a:pPr eaLnBrk="1" hangingPunct="1"/>
            <a:r>
              <a:rPr lang="en-US" altLang="en-US" sz="1600" b="1">
                <a:latin typeface="Verdana" panose="020B0604030504040204" pitchFamily="34" charset="0"/>
              </a:rPr>
              <a:t>JULIA MARGARET CAMERON</a:t>
            </a:r>
            <a:r>
              <a:rPr lang="en-US" altLang="en-US" sz="1600">
                <a:latin typeface="Verdana" panose="020B0604030504040204" pitchFamily="34" charset="0"/>
              </a:rPr>
              <a:t> (English, 1815-1879), </a:t>
            </a:r>
            <a:r>
              <a:rPr lang="en-US" altLang="en-US" sz="1600" i="1">
                <a:latin typeface="Verdana" panose="020B0604030504040204" pitchFamily="34" charset="0"/>
              </a:rPr>
              <a:t>Ophelia</a:t>
            </a:r>
            <a:r>
              <a:rPr lang="en-US" altLang="en-US" sz="1600">
                <a:latin typeface="Verdana" panose="020B0604030504040204" pitchFamily="34" charset="0"/>
              </a:rPr>
              <a:t>, Study no. 2, 1867. Albumen print, 1' 11" x 10 2/3". wet-plate technology, a process invented in 1851</a:t>
            </a:r>
          </a:p>
        </p:txBody>
      </p:sp>
      <p:pic>
        <p:nvPicPr>
          <p:cNvPr id="7065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54538" y="0"/>
            <a:ext cx="5656262" cy="6858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1981200" y="228600"/>
            <a:ext cx="8229600" cy="1077913"/>
          </a:xfrm>
        </p:spPr>
        <p:txBody>
          <a:bodyPr/>
          <a:lstStyle/>
          <a:p>
            <a:r>
              <a:rPr lang="en-US" altLang="en-US" sz="1600">
                <a:solidFill>
                  <a:schemeClr val="tx1"/>
                </a:solidFill>
                <a:latin typeface="Verdana" panose="020B0604030504040204" pitchFamily="34" charset="0"/>
              </a:rPr>
              <a:t>Brady’s “Outfit for War”1862: Brady's team used the collodion process. The limitations of equipment and materials prevented any action shots, but the photographers brought back some seven thousand pictures portraying the realities of war. </a:t>
            </a:r>
          </a:p>
        </p:txBody>
      </p:sp>
      <p:pic>
        <p:nvPicPr>
          <p:cNvPr id="71683" name="Picture 4" descr="brady_photo_outfit_petersbur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1676400"/>
            <a:ext cx="5943600" cy="4573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4" name="Picture 5" descr="brady_collodion_came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0" y="1752600"/>
            <a:ext cx="2667000" cy="2271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685" name="Picture 6" descr="brady_collodion_chemical_ki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05000" y="4419600"/>
            <a:ext cx="3175000" cy="2044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1524000" y="5715000"/>
            <a:ext cx="8686800" cy="830263"/>
          </a:xfrm>
        </p:spPr>
        <p:txBody>
          <a:bodyPr/>
          <a:lstStyle/>
          <a:p>
            <a:pPr eaLnBrk="1" hangingPunct="1"/>
            <a:r>
              <a:rPr lang="en-US" altLang="en-US" sz="1600" b="1">
                <a:latin typeface="Verdana" panose="020B0604030504040204" pitchFamily="34" charset="0"/>
              </a:rPr>
              <a:t>TIMOTHY O’SULLIVAN </a:t>
            </a:r>
            <a:r>
              <a:rPr lang="en-US" altLang="en-US" sz="1600">
                <a:latin typeface="Verdana" panose="020B0604030504040204" pitchFamily="34" charset="0"/>
              </a:rPr>
              <a:t>(U.S., 1840-1882), </a:t>
            </a:r>
            <a:r>
              <a:rPr lang="en-US" altLang="en-US" sz="1600" i="1">
                <a:latin typeface="Verdana" panose="020B0604030504040204" pitchFamily="34" charset="0"/>
              </a:rPr>
              <a:t>A Harvest of Death, Gettysburg, Pennsylvania, July 1863</a:t>
            </a:r>
            <a:r>
              <a:rPr lang="en-US" altLang="en-US" sz="1600">
                <a:latin typeface="Verdana" panose="020B0604030504040204" pitchFamily="34" charset="0"/>
              </a:rPr>
              <a:t>. Collodion (wet-plate) process.  O’Sullivan belonged to Matthew Brady’s team of Civil War photographers.</a:t>
            </a:r>
          </a:p>
        </p:txBody>
      </p:sp>
      <p:pic>
        <p:nvPicPr>
          <p:cNvPr id="727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567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4" descr="leutze_emmanuel_washington_crossing_the_delawar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914400"/>
            <a:ext cx="4706938" cy="273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731" name="Picture 5" descr="osullivan_dead_soldier_PetersburgVA_186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19600" y="3810000"/>
            <a:ext cx="3271838" cy="2819400"/>
          </a:xfrm>
          <a:prstGeom prst="rect">
            <a:avLst/>
          </a:prstGeom>
          <a:noFill/>
          <a:ln w="9525">
            <a:solidFill>
              <a:srgbClr val="C0C0C0"/>
            </a:solidFill>
            <a:miter lim="800000"/>
            <a:headEnd/>
            <a:tailEnd/>
          </a:ln>
          <a:extLst>
            <a:ext uri="{909E8E84-426E-40DD-AFC4-6F175D3DCCD1}">
              <a14:hiddenFill xmlns:a14="http://schemas.microsoft.com/office/drawing/2010/main">
                <a:solidFill>
                  <a:srgbClr val="FFFFFF"/>
                </a:solidFill>
              </a14:hiddenFill>
            </a:ext>
          </a:extLst>
        </p:spPr>
      </p:pic>
      <p:sp>
        <p:nvSpPr>
          <p:cNvPr id="73732" name="Rectangle 7"/>
          <p:cNvSpPr>
            <a:spLocks noGrp="1" noChangeArrowheads="1"/>
          </p:cNvSpPr>
          <p:nvPr>
            <p:ph type="title"/>
          </p:nvPr>
        </p:nvSpPr>
        <p:spPr>
          <a:xfrm>
            <a:off x="1981200" y="0"/>
            <a:ext cx="8229600" cy="830263"/>
          </a:xfrm>
          <a:noFill/>
        </p:spPr>
        <p:txBody>
          <a:bodyPr/>
          <a:lstStyle/>
          <a:p>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Compare representations of war:</a:t>
            </a:r>
            <a:br>
              <a:rPr lang="en-US" altLang="en-US" sz="1600" b="1">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(top) </a:t>
            </a:r>
            <a:r>
              <a:rPr lang="en-US" altLang="en-US" sz="1600" b="1">
                <a:solidFill>
                  <a:schemeClr val="tx1"/>
                </a:solidFill>
                <a:latin typeface="Verdana" panose="020B0604030504040204" pitchFamily="34" charset="0"/>
                <a:ea typeface="Verdana" panose="020B0604030504040204" pitchFamily="34" charset="0"/>
                <a:cs typeface="Verdana" panose="020B0604030504040204" pitchFamily="34" charset="0"/>
              </a:rPr>
              <a:t>Emmanuel Leutze,</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600" i="1">
                <a:solidFill>
                  <a:schemeClr val="tx1"/>
                </a:solidFill>
                <a:latin typeface="Verdana" panose="020B0604030504040204" pitchFamily="34" charset="0"/>
                <a:ea typeface="Verdana" panose="020B0604030504040204" pitchFamily="34" charset="0"/>
                <a:cs typeface="Verdana" panose="020B0604030504040204" pitchFamily="34" charset="0"/>
              </a:rPr>
              <a:t>George Washington Crossing the Delaware</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 1851</a:t>
            </a:r>
            <a:b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b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(bottom) </a:t>
            </a:r>
            <a:r>
              <a:rPr lang="en-US" altLang="en-US" sz="1600" b="1">
                <a:solidFill>
                  <a:schemeClr val="tx1"/>
                </a:solidFill>
                <a:latin typeface="Verdana" panose="020B0604030504040204" pitchFamily="34" charset="0"/>
                <a:ea typeface="Verdana" panose="020B0604030504040204" pitchFamily="34" charset="0"/>
                <a:cs typeface="Verdana" panose="020B0604030504040204" pitchFamily="34" charset="0"/>
              </a:rPr>
              <a:t>Timothy O’Sullivan</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 </a:t>
            </a:r>
            <a:r>
              <a:rPr lang="en-US" altLang="en-US" sz="1600" i="1">
                <a:solidFill>
                  <a:schemeClr val="tx1"/>
                </a:solidFill>
                <a:latin typeface="Verdana" panose="020B0604030504040204" pitchFamily="34" charset="0"/>
                <a:ea typeface="Verdana" panose="020B0604030504040204" pitchFamily="34" charset="0"/>
                <a:cs typeface="Verdana" panose="020B0604030504040204" pitchFamily="34" charset="0"/>
              </a:rPr>
              <a:t>Dead Soldier</a:t>
            </a:r>
            <a:r>
              <a:rPr lang="en-US" altLang="en-US" sz="1600">
                <a:solidFill>
                  <a:schemeClr val="tx1"/>
                </a:solidFill>
                <a:latin typeface="Verdana" panose="020B0604030504040204" pitchFamily="34" charset="0"/>
                <a:ea typeface="Verdana" panose="020B0604030504040204" pitchFamily="34" charset="0"/>
                <a:cs typeface="Verdana" panose="020B0604030504040204" pitchFamily="34" charset="0"/>
              </a:rPr>
              <a:t>, 1863</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Title 1"/>
          <p:cNvSpPr>
            <a:spLocks noGrp="1"/>
          </p:cNvSpPr>
          <p:nvPr>
            <p:ph type="title"/>
          </p:nvPr>
        </p:nvSpPr>
        <p:spPr>
          <a:xfrm>
            <a:off x="1905000" y="5257800"/>
            <a:ext cx="8458200" cy="1262063"/>
          </a:xfrm>
        </p:spPr>
        <p:txBody>
          <a:bodyPr/>
          <a:lstStyle/>
          <a:p>
            <a:r>
              <a:rPr lang="en-US" altLang="en-US" sz="1600" b="1">
                <a:latin typeface="Verdana" panose="020B0604030504040204" pitchFamily="34" charset="0"/>
              </a:rPr>
              <a:t>Eadweard Muybridge </a:t>
            </a:r>
            <a:r>
              <a:rPr lang="en-US" altLang="en-US" sz="1600">
                <a:latin typeface="Verdana" panose="020B0604030504040204" pitchFamily="34" charset="0"/>
              </a:rPr>
              <a:t>(English, 1830-1904)  </a:t>
            </a:r>
            <a:r>
              <a:rPr lang="en-US" altLang="en-US" sz="1600" i="1">
                <a:latin typeface="Verdana" panose="020B0604030504040204" pitchFamily="34" charset="0"/>
              </a:rPr>
              <a:t>Horse Galloping</a:t>
            </a:r>
            <a:r>
              <a:rPr lang="en-US" altLang="en-US" sz="1600">
                <a:latin typeface="Verdana" panose="020B0604030504040204" pitchFamily="34" charset="0"/>
              </a:rPr>
              <a:t>, 1878. Muybridge is known primarily for his early use of multiple cameras to capture motion, and his zoopraxiscope, a device for projecting motion pictures that pre-dated the celluloid film strip still used today. </a:t>
            </a:r>
            <a:r>
              <a:rPr lang="en-US" altLang="en-US" sz="1200">
                <a:latin typeface="Verdana" panose="020B0604030504040204" pitchFamily="34" charset="0"/>
                <a:hlinkClick r:id="rId2"/>
              </a:rPr>
              <a:t>http://upload.wikimedia.org/wikipedia/commons/d/dd/Muybridge_race_horse_animated.gif</a:t>
            </a:r>
            <a:r>
              <a:rPr lang="en-US" altLang="en-US" sz="1200">
                <a:latin typeface="Verdana" panose="020B0604030504040204" pitchFamily="34" charset="0"/>
              </a:rPr>
              <a:t> </a:t>
            </a:r>
          </a:p>
        </p:txBody>
      </p:sp>
      <p:pic>
        <p:nvPicPr>
          <p:cNvPr id="74755" name="Picture 2" descr="http://upload.wikimedia.org/wikipedia/commons/7/73/The_Horse_in_Motion.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136525"/>
            <a:ext cx="826135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Title 1"/>
          <p:cNvSpPr>
            <a:spLocks noGrp="1"/>
          </p:cNvSpPr>
          <p:nvPr>
            <p:ph type="title"/>
          </p:nvPr>
        </p:nvSpPr>
        <p:spPr>
          <a:xfrm>
            <a:off x="2133600" y="6121400"/>
            <a:ext cx="7772400" cy="584200"/>
          </a:xfrm>
        </p:spPr>
        <p:txBody>
          <a:bodyPr/>
          <a:lstStyle/>
          <a:p>
            <a:r>
              <a:rPr lang="en-US" altLang="en-US" sz="1600" i="1">
                <a:latin typeface="Verdana" panose="020B0604030504040204" pitchFamily="34" charset="0"/>
              </a:rPr>
              <a:t>Eadweard Muybridge</a:t>
            </a:r>
            <a:r>
              <a:rPr lang="en-US" altLang="en-US" sz="1600">
                <a:latin typeface="Verdana" panose="020B0604030504040204" pitchFamily="34" charset="0"/>
              </a:rPr>
              <a:t>, Zoopraxiscope (“wheel of life”), 1879.  First machine patented in the U.S. to show moving pictures.</a:t>
            </a:r>
          </a:p>
        </p:txBody>
      </p:sp>
      <p:pic>
        <p:nvPicPr>
          <p:cNvPr id="75779" name="Picture 2" descr="http://www.victorian-cinema.net/zoopraxiscop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04800"/>
            <a:ext cx="59245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7156" name="Picture 4" descr="http://z.about.com/d/inventors/1/0/J/0/1/muybridge7.jpg"/>
          <p:cNvPicPr>
            <a:picLocks noChangeAspect="1" noChangeArrowheads="1"/>
          </p:cNvPicPr>
          <p:nvPr/>
        </p:nvPicPr>
        <p:blipFill>
          <a:blip r:embed="rId3"/>
          <a:srcRect/>
          <a:stretch>
            <a:fillRect/>
          </a:stretch>
        </p:blipFill>
        <p:spPr bwMode="auto">
          <a:xfrm>
            <a:off x="7302500" y="2901950"/>
            <a:ext cx="3136900" cy="3117850"/>
          </a:xfrm>
          <a:prstGeom prst="rect">
            <a:avLst/>
          </a:prstGeom>
          <a:noFill/>
          <a:ln>
            <a:solidFill>
              <a:schemeClr val="accent1">
                <a:lumMod val="50000"/>
              </a:schemeClr>
            </a:solid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09600" y="5638800"/>
            <a:ext cx="11201400" cy="1077913"/>
          </a:xfrm>
        </p:spPr>
        <p:txBody>
          <a:bodyPr/>
          <a:lstStyle/>
          <a:p>
            <a:pPr eaLnBrk="1" hangingPunct="1"/>
            <a:r>
              <a:rPr lang="en-US" altLang="en-US" sz="1600" b="1" dirty="0">
                <a:latin typeface="Verdana" panose="020B0604030504040204" pitchFamily="34" charset="0"/>
              </a:rPr>
              <a:t>HENRY FUSELI</a:t>
            </a:r>
            <a:r>
              <a:rPr lang="en-US" altLang="en-US" sz="1600" dirty="0">
                <a:latin typeface="Verdana" panose="020B0604030504040204" pitchFamily="34" charset="0"/>
              </a:rPr>
              <a:t> (1741-1825, Swiss-British) </a:t>
            </a:r>
            <a:r>
              <a:rPr lang="en-US" altLang="en-US" sz="1600" i="1" dirty="0">
                <a:latin typeface="Verdana" panose="020B0604030504040204" pitchFamily="34" charset="0"/>
              </a:rPr>
              <a:t>The Nightmare</a:t>
            </a:r>
            <a:r>
              <a:rPr lang="en-US" altLang="en-US" sz="1600" dirty="0">
                <a:latin typeface="Verdana" panose="020B0604030504040204" pitchFamily="34" charset="0"/>
              </a:rPr>
              <a:t>, 1781. Oil on canvas, 3’4” x 4’2”. </a:t>
            </a:r>
            <a:br>
              <a:rPr lang="en-US" altLang="en-US" sz="1600" dirty="0">
                <a:latin typeface="Verdana" panose="020B0604030504040204" pitchFamily="34" charset="0"/>
              </a:rPr>
            </a:br>
            <a:br>
              <a:rPr lang="en-US" altLang="en-US" sz="1600" dirty="0">
                <a:latin typeface="Verdana" panose="020B0604030504040204" pitchFamily="34" charset="0"/>
              </a:rPr>
            </a:br>
            <a:r>
              <a:rPr lang="en-US" altLang="en-US" sz="1600" dirty="0">
                <a:latin typeface="Verdana" panose="020B0604030504040204" pitchFamily="34" charset="0"/>
              </a:rPr>
              <a:t>Fuseli is an early and major figure of the Romantic movement. Horror, fantasy, imagination, desire, and the subconscious – elements of the irrational or non-rational – all fascinated him.   </a:t>
            </a:r>
          </a:p>
        </p:txBody>
      </p:sp>
      <p:pic>
        <p:nvPicPr>
          <p:cNvPr id="266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152400"/>
            <a:ext cx="6550025" cy="5303838"/>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G5erS2GNG0">
            <a:hlinkClick r:id="" action="ppaction://media"/>
          </p:cNvPr>
          <p:cNvPicPr>
            <a:picLocks noRot="1" noChangeAspect="1"/>
          </p:cNvPicPr>
          <p:nvPr>
            <a:videoFile r:link="rId1"/>
          </p:nvPr>
        </p:nvPicPr>
        <p:blipFill>
          <a:blip r:embed="rId3"/>
          <a:stretch>
            <a:fillRect/>
          </a:stretch>
        </p:blipFill>
        <p:spPr>
          <a:xfrm>
            <a:off x="609600" y="152400"/>
            <a:ext cx="11277600" cy="6457950"/>
          </a:xfrm>
          <a:prstGeom prst="rect">
            <a:avLst/>
          </a:prstGeom>
        </p:spPr>
      </p:pic>
    </p:spTree>
    <p:extLst>
      <p:ext uri="{BB962C8B-B14F-4D97-AF65-F5344CB8AC3E}">
        <p14:creationId xmlns:p14="http://schemas.microsoft.com/office/powerpoint/2010/main" val="113996446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1752600" y="5562600"/>
            <a:ext cx="8915400" cy="1077913"/>
          </a:xfrm>
        </p:spPr>
        <p:txBody>
          <a:bodyPr/>
          <a:lstStyle/>
          <a:p>
            <a:pPr eaLnBrk="1" hangingPunct="1"/>
            <a:r>
              <a:rPr lang="en-US" altLang="en-US" sz="1600" dirty="0">
                <a:latin typeface="Verdana" panose="020B0604030504040204" pitchFamily="34" charset="0"/>
              </a:rPr>
              <a:t>THE ‘MARE’ (detail from </a:t>
            </a:r>
            <a:r>
              <a:rPr lang="en-US" altLang="en-US" sz="1600" i="1" dirty="0">
                <a:latin typeface="Verdana" panose="020B0604030504040204" pitchFamily="34" charset="0"/>
              </a:rPr>
              <a:t>The Nightmare</a:t>
            </a:r>
            <a:r>
              <a:rPr lang="en-US" altLang="en-US" sz="1600" dirty="0">
                <a:latin typeface="Verdana" panose="020B0604030504040204" pitchFamily="34" charset="0"/>
              </a:rPr>
              <a:t>) from European mythology </a:t>
            </a:r>
            <a:r>
              <a:rPr lang="en-US" altLang="en-US" sz="1600">
                <a:latin typeface="Verdana" panose="020B0604030504040204" pitchFamily="34" charset="0"/>
              </a:rPr>
              <a:t>but can also allude </a:t>
            </a:r>
            <a:r>
              <a:rPr lang="en-US" altLang="en-US" sz="1600" dirty="0">
                <a:latin typeface="Verdana" panose="020B0604030504040204" pitchFamily="34" charset="0"/>
              </a:rPr>
              <a:t>to late 18</a:t>
            </a:r>
            <a:r>
              <a:rPr lang="en-US" altLang="en-US" sz="1600" baseline="30000" dirty="0">
                <a:latin typeface="Verdana" panose="020B0604030504040204" pitchFamily="34" charset="0"/>
              </a:rPr>
              <a:t>th</a:t>
            </a:r>
            <a:r>
              <a:rPr lang="en-US" altLang="en-US" sz="1600" dirty="0">
                <a:latin typeface="Verdana" panose="020B0604030504040204" pitchFamily="34" charset="0"/>
              </a:rPr>
              <a:t> century ideas about ‘savages’ and half human simians. His features have been taken as resembling Fuseli’s. ‘Mare’ are spirits who visit in the night, causing bad dreams – some are said to assault women in their sleep. </a:t>
            </a:r>
          </a:p>
        </p:txBody>
      </p:sp>
      <p:pic>
        <p:nvPicPr>
          <p:cNvPr id="27651" name="Picture 3" descr="detail from: Henry Fuseli, The Nightmare, Exhibited 178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81400" y="152400"/>
            <a:ext cx="5334000" cy="533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304800" y="4876800"/>
            <a:ext cx="5257800" cy="1570038"/>
          </a:xfrm>
        </p:spPr>
        <p:txBody>
          <a:bodyPr/>
          <a:lstStyle/>
          <a:p>
            <a:pPr eaLnBrk="1" hangingPunct="1"/>
            <a:r>
              <a:rPr lang="en-US" altLang="en-US" sz="1600">
                <a:latin typeface="Verdana" panose="020B0604030504040204" pitchFamily="34" charset="0"/>
              </a:rPr>
              <a:t>(right) </a:t>
            </a:r>
            <a:r>
              <a:rPr lang="en-US" altLang="en-US" sz="1600" b="1">
                <a:latin typeface="Verdana" panose="020B0604030504040204" pitchFamily="34" charset="0"/>
              </a:rPr>
              <a:t>WILLIAM BLAKE</a:t>
            </a:r>
            <a:r>
              <a:rPr lang="en-US" altLang="en-US" sz="1600">
                <a:latin typeface="Verdana" panose="020B0604030504040204" pitchFamily="34" charset="0"/>
              </a:rPr>
              <a:t>,</a:t>
            </a:r>
            <a:r>
              <a:rPr lang="en-US" altLang="en-US" sz="1600" b="1">
                <a:latin typeface="Verdana" panose="020B0604030504040204" pitchFamily="34" charset="0"/>
              </a:rPr>
              <a:t> </a:t>
            </a:r>
            <a:r>
              <a:rPr lang="en-US" altLang="en-US" sz="1600" i="1">
                <a:latin typeface="Verdana" panose="020B0604030504040204" pitchFamily="34" charset="0"/>
              </a:rPr>
              <a:t>Ancient of Days</a:t>
            </a:r>
            <a:r>
              <a:rPr lang="en-US" altLang="en-US" sz="1600">
                <a:latin typeface="Verdana" panose="020B0604030504040204" pitchFamily="34" charset="0"/>
              </a:rPr>
              <a:t>, frontispiece of </a:t>
            </a:r>
            <a:r>
              <a:rPr lang="en-US" altLang="en-US" sz="1600" i="1">
                <a:latin typeface="Verdana" panose="020B0604030504040204" pitchFamily="34" charset="0"/>
              </a:rPr>
              <a:t>Europe: A Prophecy</a:t>
            </a:r>
            <a:r>
              <a:rPr lang="en-US" altLang="en-US" sz="1600">
                <a:latin typeface="Verdana" panose="020B0604030504040204" pitchFamily="34" charset="0"/>
              </a:rPr>
              <a:t>, 1794. Metal relief etching, hand colored, approx. 9 1/2” x 6 3/4”</a:t>
            </a:r>
            <a:br>
              <a:rPr lang="en-US" altLang="en-US" sz="1600">
                <a:latin typeface="Verdana" panose="020B0604030504040204" pitchFamily="34" charset="0"/>
              </a:rPr>
            </a:br>
            <a:br>
              <a:rPr lang="en-US" altLang="en-US" sz="1600">
                <a:latin typeface="Verdana" panose="020B0604030504040204" pitchFamily="34" charset="0"/>
              </a:rPr>
            </a:br>
            <a:r>
              <a:rPr lang="en-US" altLang="en-US" sz="1600">
                <a:latin typeface="Verdana" panose="020B0604030504040204" pitchFamily="34" charset="0"/>
              </a:rPr>
              <a:t>Neoclassical </a:t>
            </a:r>
            <a:r>
              <a:rPr lang="en-US" altLang="en-US" sz="1600" u="sng">
                <a:latin typeface="Verdana" panose="020B0604030504040204" pitchFamily="34" charset="0"/>
              </a:rPr>
              <a:t>and</a:t>
            </a:r>
            <a:r>
              <a:rPr lang="en-US" altLang="en-US" sz="1600">
                <a:latin typeface="Verdana" panose="020B0604030504040204" pitchFamily="34" charset="0"/>
              </a:rPr>
              <a:t> Romantic</a:t>
            </a:r>
          </a:p>
        </p:txBody>
      </p:sp>
      <p:pic>
        <p:nvPicPr>
          <p:cNvPr id="2969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6350"/>
            <a:ext cx="4965700" cy="6858000"/>
          </a:xfrm>
          <a:prstGeom prst="rect">
            <a:avLst/>
          </a:prstGeom>
          <a:noFill/>
          <a:ln w="9525">
            <a:solidFill>
              <a:schemeClr val="accent1"/>
            </a:solidFill>
            <a:miter lim="800000"/>
            <a:headEnd/>
            <a:tailEnd/>
          </a:ln>
          <a:extLst>
            <a:ext uri="{909E8E84-426E-40DD-AFC4-6F175D3DCCD1}">
              <a14:hiddenFill xmlns:a14="http://schemas.microsoft.com/office/drawing/2010/main">
                <a:solidFill>
                  <a:srgbClr val="FFFFFF"/>
                </a:solidFill>
              </a14:hiddenFill>
            </a:ext>
          </a:extLst>
        </p:spPr>
      </p:pic>
      <p:sp>
        <p:nvSpPr>
          <p:cNvPr id="29700" name="Text Box 4"/>
          <p:cNvSpPr txBox="1">
            <a:spLocks noChangeArrowheads="1"/>
          </p:cNvSpPr>
          <p:nvPr/>
        </p:nvSpPr>
        <p:spPr bwMode="auto">
          <a:xfrm>
            <a:off x="1878013" y="0"/>
            <a:ext cx="2938462"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a:r>
              <a:rPr lang="en-US" altLang="en-US" sz="2000">
                <a:solidFill>
                  <a:srgbClr val="FFFFFF"/>
                </a:solidFill>
                <a:latin typeface="Times" panose="02020603050405020304" pitchFamily="18" charset="0"/>
              </a:rPr>
              <a:t>“When he set a compass</a:t>
            </a:r>
          </a:p>
          <a:p>
            <a:pPr algn="r"/>
            <a:r>
              <a:rPr lang="en-US" altLang="en-US" sz="2000">
                <a:solidFill>
                  <a:srgbClr val="FFFFFF"/>
                </a:solidFill>
                <a:latin typeface="Times" panose="02020603050405020304" pitchFamily="18" charset="0"/>
              </a:rPr>
              <a:t>Upon the face of the deep”</a:t>
            </a:r>
          </a:p>
          <a:p>
            <a:pPr algn="r"/>
            <a:r>
              <a:rPr lang="en-US" altLang="en-US" sz="2400">
                <a:solidFill>
                  <a:srgbClr val="FFFFFF"/>
                </a:solidFill>
                <a:latin typeface="Times" panose="02020603050405020304" pitchFamily="18" charset="0"/>
              </a:rPr>
              <a:t>	</a:t>
            </a:r>
            <a:r>
              <a:rPr lang="en-US" altLang="en-US" sz="1400" i="1">
                <a:solidFill>
                  <a:srgbClr val="FFFFFF"/>
                </a:solidFill>
                <a:latin typeface="Times" panose="02020603050405020304" pitchFamily="18" charset="0"/>
              </a:rPr>
              <a:t>Proverbs</a:t>
            </a:r>
            <a:r>
              <a:rPr lang="en-US" altLang="en-US" sz="1400">
                <a:solidFill>
                  <a:srgbClr val="FFFFFF"/>
                </a:solidFill>
                <a:latin typeface="Times" panose="02020603050405020304" pitchFamily="18" charset="0"/>
              </a:rPr>
              <a:t> 8:27 </a:t>
            </a:r>
          </a:p>
          <a:p>
            <a:pPr algn="r"/>
            <a:r>
              <a:rPr lang="en-US" altLang="en-US" sz="1400">
                <a:solidFill>
                  <a:srgbClr val="FFFFFF"/>
                </a:solidFill>
                <a:latin typeface="Times" panose="02020603050405020304" pitchFamily="18" charset="0"/>
              </a:rPr>
              <a:t>	</a:t>
            </a:r>
            <a:r>
              <a:rPr lang="en-US" altLang="en-US" sz="1400" i="1">
                <a:solidFill>
                  <a:srgbClr val="FFFFFF"/>
                </a:solidFill>
                <a:latin typeface="Times" panose="02020603050405020304" pitchFamily="18" charset="0"/>
              </a:rPr>
              <a:t>Old Testament</a:t>
            </a:r>
          </a:p>
        </p:txBody>
      </p:sp>
      <p:pic>
        <p:nvPicPr>
          <p:cNvPr id="29701" name="Picture 5" descr="Title page of &quot;Europe: A Prophecy&quot;"/>
          <p:cNvPicPr>
            <a:picLocks noChangeAspect="1" noChangeArrowheads="1"/>
          </p:cNvPicPr>
          <p:nvPr/>
        </p:nvPicPr>
        <p:blipFill>
          <a:blip r:embed="rId3">
            <a:lum bright="8000" contrast="4000"/>
            <a:extLst>
              <a:ext uri="{28A0092B-C50C-407E-A947-70E740481C1C}">
                <a14:useLocalDpi xmlns:a14="http://schemas.microsoft.com/office/drawing/2010/main" val="0"/>
              </a:ext>
            </a:extLst>
          </a:blip>
          <a:srcRect/>
          <a:stretch>
            <a:fillRect/>
          </a:stretch>
        </p:blipFill>
        <p:spPr bwMode="auto">
          <a:xfrm>
            <a:off x="517525" y="914400"/>
            <a:ext cx="2719388" cy="3732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vAPODbzUso"/>
          <p:cNvPicPr>
            <a:picLocks noRot="1" noChangeAspect="1"/>
          </p:cNvPicPr>
          <p:nvPr>
            <a:videoFile r:link="rId1"/>
          </p:nvPr>
        </p:nvPicPr>
        <p:blipFill>
          <a:blip r:embed="rId3">
            <a:extLst>
              <a:ext uri="{28A0092B-C50C-407E-A947-70E740481C1C}">
                <a14:useLocalDpi xmlns:a14="http://schemas.microsoft.com/office/drawing/2010/main" val="0"/>
              </a:ext>
            </a:extLst>
          </a:blip>
          <a:srcRect/>
          <a:stretch>
            <a:fillRect/>
          </a:stretch>
        </p:blipFill>
        <p:spPr bwMode="auto">
          <a:xfrm>
            <a:off x="1066800" y="228600"/>
            <a:ext cx="10025063" cy="62484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2"/>
          <p:cNvSpPr>
            <a:spLocks noGrp="1" noChangeArrowheads="1"/>
          </p:cNvSpPr>
          <p:nvPr>
            <p:ph type="title"/>
          </p:nvPr>
        </p:nvSpPr>
        <p:spPr>
          <a:xfrm>
            <a:off x="609600" y="2971800"/>
            <a:ext cx="4953000" cy="2554288"/>
          </a:xfrm>
        </p:spPr>
        <p:txBody>
          <a:bodyPr/>
          <a:lstStyle/>
          <a:p>
            <a:pPr eaLnBrk="1" hangingPunct="1"/>
            <a:r>
              <a:rPr lang="en-US" altLang="en-US" sz="1600" b="1">
                <a:latin typeface="Verdana" panose="020B0604030504040204" pitchFamily="34" charset="0"/>
              </a:rPr>
              <a:t>FRANCISCO GOYA</a:t>
            </a:r>
            <a:r>
              <a:rPr lang="en-US" altLang="en-US" sz="1600">
                <a:latin typeface="Verdana" panose="020B0604030504040204" pitchFamily="34" charset="0"/>
              </a:rPr>
              <a:t> (Spanish, </a:t>
            </a:r>
            <a:r>
              <a:rPr lang="en-US" altLang="en-US" sz="1600">
                <a:latin typeface="Verdana" panose="020B0604030504040204" pitchFamily="34" charset="0"/>
                <a:ea typeface="Verdana" panose="020B0604030504040204" pitchFamily="34" charset="0"/>
                <a:cs typeface="Verdana" panose="020B0604030504040204" pitchFamily="34" charset="0"/>
              </a:rPr>
              <a:t>1746-1828), </a:t>
            </a:r>
            <a:r>
              <a:rPr lang="en-US" altLang="en-US" sz="1600" i="1">
                <a:latin typeface="Verdana" panose="020B0604030504040204" pitchFamily="34" charset="0"/>
                <a:ea typeface="Verdana" panose="020B0604030504040204" pitchFamily="34" charset="0"/>
                <a:cs typeface="Verdana" panose="020B0604030504040204" pitchFamily="34" charset="0"/>
              </a:rPr>
              <a:t>The Sleep of Reason Produces Monsters</a:t>
            </a:r>
            <a:r>
              <a:rPr lang="en-US" altLang="en-US" sz="1600">
                <a:latin typeface="Verdana" panose="020B0604030504040204" pitchFamily="34" charset="0"/>
                <a:ea typeface="Verdana" panose="020B0604030504040204" pitchFamily="34" charset="0"/>
                <a:cs typeface="Verdana" panose="020B0604030504040204" pitchFamily="34" charset="0"/>
              </a:rPr>
              <a:t>, from </a:t>
            </a:r>
            <a:r>
              <a:rPr lang="en-US" altLang="en-US" sz="1600" i="1">
                <a:latin typeface="Verdana" panose="020B0604030504040204" pitchFamily="34" charset="0"/>
                <a:ea typeface="Verdana" panose="020B0604030504040204" pitchFamily="34" charset="0"/>
                <a:cs typeface="Verdana" panose="020B0604030504040204" pitchFamily="34" charset="0"/>
              </a:rPr>
              <a:t>Los Caprichos</a:t>
            </a:r>
            <a:r>
              <a:rPr lang="en-US" altLang="en-US" sz="1600">
                <a:latin typeface="Verdana" panose="020B0604030504040204" pitchFamily="34" charset="0"/>
                <a:ea typeface="Verdana" panose="020B0604030504040204" pitchFamily="34" charset="0"/>
                <a:cs typeface="Verdana" panose="020B0604030504040204" pitchFamily="34" charset="0"/>
              </a:rPr>
              <a:t>, ca. 1798. Etching and aquatint, 8 1/2” x 6”. Metropolitan Museum of Art, New York.  Owls are symbols of folly; bats are symbols of ignorance.  The lynx, according to Spanish folklore, could see through darkness and immediately tell truth from error, a surrogate for the (impossible) role of the modern artist. </a:t>
            </a:r>
            <a:endParaRPr lang="en-US" altLang="en-US" sz="1600">
              <a:latin typeface="Verdana" panose="020B0604030504040204" pitchFamily="34" charset="0"/>
            </a:endParaRPr>
          </a:p>
        </p:txBody>
      </p:sp>
      <p:pic>
        <p:nvPicPr>
          <p:cNvPr id="317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44831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theme/theme1.xml><?xml version="1.0" encoding="utf-8"?>
<a:theme xmlns:a="http://schemas.openxmlformats.org/drawingml/2006/main" name="title">
  <a:themeElements>
    <a:clrScheme name="title 14">
      <a:dk1>
        <a:srgbClr val="2D2015"/>
      </a:dk1>
      <a:lt1>
        <a:srgbClr val="FFFFFF"/>
      </a:lt1>
      <a:dk2>
        <a:srgbClr val="FF99CC"/>
      </a:dk2>
      <a:lt2>
        <a:srgbClr val="FFFFFF"/>
      </a:lt2>
      <a:accent1>
        <a:srgbClr val="8C7B70"/>
      </a:accent1>
      <a:accent2>
        <a:srgbClr val="8F5F2F"/>
      </a:accent2>
      <a:accent3>
        <a:srgbClr val="FFCAE2"/>
      </a:accent3>
      <a:accent4>
        <a:srgbClr val="DADADA"/>
      </a:accent4>
      <a:accent5>
        <a:srgbClr val="C5BFBB"/>
      </a:accent5>
      <a:accent6>
        <a:srgbClr val="81552A"/>
      </a:accent6>
      <a:hlink>
        <a:srgbClr val="CCB400"/>
      </a:hlink>
      <a:folHlink>
        <a:srgbClr val="8C9EA0"/>
      </a:folHlink>
    </a:clrScheme>
    <a:fontScheme name="title">
      <a:majorFont>
        <a:latin typeface="Garamond"/>
        <a:ea typeface=""/>
        <a:cs typeface=""/>
      </a:majorFont>
      <a:minorFont>
        <a:latin typeface="Garamon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titl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titl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titl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titl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titl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titl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titl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titl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titl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titl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titl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titl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le 13">
        <a:dk1>
          <a:srgbClr val="2D2015"/>
        </a:dk1>
        <a:lt1>
          <a:srgbClr val="FFFFFF"/>
        </a:lt1>
        <a:dk2>
          <a:srgbClr val="523E26"/>
        </a:dk2>
        <a:lt2>
          <a:srgbClr val="FFFFFF"/>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title 14">
        <a:dk1>
          <a:srgbClr val="2D2015"/>
        </a:dk1>
        <a:lt1>
          <a:srgbClr val="FFFFFF"/>
        </a:lt1>
        <a:dk2>
          <a:srgbClr val="FF99CC"/>
        </a:dk2>
        <a:lt2>
          <a:srgbClr val="FFFFFF"/>
        </a:lt2>
        <a:accent1>
          <a:srgbClr val="8C7B70"/>
        </a:accent1>
        <a:accent2>
          <a:srgbClr val="8F5F2F"/>
        </a:accent2>
        <a:accent3>
          <a:srgbClr val="FFCAE2"/>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2D2015"/>
        </a:dk1>
        <a:lt1>
          <a:srgbClr val="FFFFFF"/>
        </a:lt1>
        <a:dk2>
          <a:srgbClr val="FF99CC"/>
        </a:dk2>
        <a:lt2>
          <a:srgbClr val="FFFFFF"/>
        </a:lt2>
        <a:accent1>
          <a:srgbClr val="8C7B70"/>
        </a:accent1>
        <a:accent2>
          <a:srgbClr val="8F5F2F"/>
        </a:accent2>
        <a:accent3>
          <a:srgbClr val="FFCAE2"/>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themeOverride>
</file>

<file path=ppt/theme/themeOverride2.xml><?xml version="1.0" encoding="utf-8"?>
<a:themeOverride xmlns:a="http://schemas.openxmlformats.org/drawingml/2006/main">
  <a:clrScheme name="">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themeOverride>
</file>

<file path=ppt/theme/themeOverride3.xml><?xml version="1.0" encoding="utf-8"?>
<a:themeOverride xmlns:a="http://schemas.openxmlformats.org/drawingml/2006/main">
  <a:clrScheme name="">
    <a:dk1>
      <a:srgbClr val="336699"/>
    </a:dk1>
    <a:lt1>
      <a:srgbClr val="FFFFFF"/>
    </a:lt1>
    <a:dk2>
      <a:srgbClr val="333333"/>
    </a:dk2>
    <a:lt2>
      <a:srgbClr val="E3EBF1"/>
    </a:lt2>
    <a:accent1>
      <a:srgbClr val="003399"/>
    </a:accent1>
    <a:accent2>
      <a:srgbClr val="468A4B"/>
    </a:accent2>
    <a:accent3>
      <a:srgbClr val="ADADAD"/>
    </a:accent3>
    <a:accent4>
      <a:srgbClr val="DADADA"/>
    </a:accent4>
    <a:accent5>
      <a:srgbClr val="AAADCA"/>
    </a:accent5>
    <a:accent6>
      <a:srgbClr val="3F7D43"/>
    </a:accent6>
    <a:hlink>
      <a:srgbClr val="66CCFF"/>
    </a:hlink>
    <a:folHlink>
      <a:srgbClr val="F0E500"/>
    </a:folHlink>
  </a:clrScheme>
</a:themeOverride>
</file>

<file path=ppt/theme/themeOverride4.xml><?xml version="1.0" encoding="utf-8"?>
<a:themeOverride xmlns:a="http://schemas.openxmlformats.org/drawingml/2006/main">
  <a:clrScheme name="">
    <a:dk1>
      <a:srgbClr val="808080"/>
    </a:dk1>
    <a:lt1>
      <a:srgbClr val="FFFFFF"/>
    </a:lt1>
    <a:dk2>
      <a:srgbClr val="333333"/>
    </a:dk2>
    <a:lt2>
      <a:srgbClr val="F8F8F8"/>
    </a:lt2>
    <a:accent1>
      <a:srgbClr val="BBE0E3"/>
    </a:accent1>
    <a:accent2>
      <a:srgbClr val="333399"/>
    </a:accent2>
    <a:accent3>
      <a:srgbClr val="ADADAD"/>
    </a:accent3>
    <a:accent4>
      <a:srgbClr val="DADADA"/>
    </a:accent4>
    <a:accent5>
      <a:srgbClr val="DAEDEF"/>
    </a:accent5>
    <a:accent6>
      <a:srgbClr val="2D2D8A"/>
    </a:accent6>
    <a:hlink>
      <a:srgbClr val="009999"/>
    </a:hlink>
    <a:folHlink>
      <a:srgbClr val="99CC00"/>
    </a:folHlink>
  </a:clrScheme>
</a:themeOverride>
</file>

<file path=ppt/theme/themeOverride5.xml><?xml version="1.0" encoding="utf-8"?>
<a:themeOverride xmlns:a="http://schemas.openxmlformats.org/drawingml/2006/main">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ppt/theme/themeOverride6.xml><?xml version="1.0" encoding="utf-8"?>
<a:themeOverride xmlns:a="http://schemas.openxmlformats.org/drawingml/2006/main">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themeOverride>
</file>

<file path=docProps/app.xml><?xml version="1.0" encoding="utf-8"?>
<Properties xmlns="http://schemas.openxmlformats.org/officeDocument/2006/extended-properties" xmlns:vt="http://schemas.openxmlformats.org/officeDocument/2006/docPropsVTypes">
  <TotalTime>943</TotalTime>
  <Words>1538</Words>
  <Application>Microsoft Office PowerPoint</Application>
  <PresentationFormat>Widescreen</PresentationFormat>
  <Paragraphs>65</Paragraphs>
  <Slides>50</Slides>
  <Notes>0</Notes>
  <HiddenSlides>0</HiddenSlides>
  <MMClips>3</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50</vt:i4>
      </vt:variant>
    </vt:vector>
  </HeadingPairs>
  <TitlesOfParts>
    <vt:vector size="57" baseType="lpstr">
      <vt:lpstr>Arial</vt:lpstr>
      <vt:lpstr>Garamond</vt:lpstr>
      <vt:lpstr>Times</vt:lpstr>
      <vt:lpstr>Verdana</vt:lpstr>
      <vt:lpstr>title</vt:lpstr>
      <vt:lpstr>Default Design</vt:lpstr>
      <vt:lpstr>Picture</vt:lpstr>
      <vt:lpstr>Joseph Dufour (French 1757-1827) and Jean-Gabriel Charvet (French, 1750-1829), Les Sauvages de la Mer Pacifique, 1804-5, wallpaper: woodcut, gouache on canvas </vt:lpstr>
      <vt:lpstr>(right) Kehinde Wiley, Napoleon Leading the Army over the Alps, 2005, oil on canvas, 9 ft square  (left) Jacques-Louis David, Bonaparte Crossing the St. Bernard Pass, 1800-1, Oil on canvas, 8 x 7 ft. </vt:lpstr>
      <vt:lpstr>Unveiling of official portrait of President Obama by artist Kehinde Wiley, February, 2018, in the National Portrait Gallery, Washington, D.C.</vt:lpstr>
      <vt:lpstr>Romanticism and the  Age of Revolution   Late 18th to Mid-19th Century Europe</vt:lpstr>
      <vt:lpstr>HENRY FUSELI (1741-1825, Swiss-British) The Nightmare, 1781. Oil on canvas, 3’4” x 4’2”.   Fuseli is an early and major figure of the Romantic movement. Horror, fantasy, imagination, desire, and the subconscious – elements of the irrational or non-rational – all fascinated him.   </vt:lpstr>
      <vt:lpstr>THE ‘MARE’ (detail from The Nightmare) from European mythology but can also allude to late 18th century ideas about ‘savages’ and half human simians. His features have been taken as resembling Fuseli’s. ‘Mare’ are spirits who visit in the night, causing bad dreams – some are said to assault women in their sleep. </vt:lpstr>
      <vt:lpstr>(right) WILLIAM BLAKE, Ancient of Days, frontispiece of Europe: A Prophecy, 1794. Metal relief etching, hand colored, approx. 9 1/2” x 6 3/4”  Neoclassical and Romantic</vt:lpstr>
      <vt:lpstr>PowerPoint Presentation</vt:lpstr>
      <vt:lpstr>FRANCISCO GOYA (Spanish, 1746-1828), The Sleep of Reason Produces Monsters, from Los Caprichos, ca. 1798. Etching and aquatint, 8 1/2” x 6”. Metropolitan Museum of Art, New York.  Owls are symbols of folly; bats are symbols of ignorance.  The lynx, according to Spanish folklore, could see through darkness and immediately tell truth from error, a surrogate for the (impossible) role of the modern artist. </vt:lpstr>
      <vt:lpstr>FRANCISCO GOYA, (left) This is Worse, # 37; (right) Ravages of War, #40, from The Disasters of War series of 82 prints, etching, aquatint, and drypoint, 1810-20 (left) French execution, mutilated Spanish man impaled on a tree; (right) women raped and murdered. The Spanish guerrillas also practiced atrocities against the French occupiers.</vt:lpstr>
      <vt:lpstr>PowerPoint Presentation</vt:lpstr>
      <vt:lpstr>FRANCISCO GOYA, The Third of May 1808, 1814 (commissioned by Ferdinand VII), oil on canvas, approx. 8’ 8” x 11’ 3”. Museo del Prado, Madrid.  Note the Franciscan priest about to be executed.</vt:lpstr>
      <vt:lpstr>The Prado museum, Madrid, Spain - 2008 Goya exhibition with The Second of May, 1808 (left) and The Third of May, 1808 (right), both painted in 1814</vt:lpstr>
      <vt:lpstr>FRANCISCO GOYA, Saturn Devouring One of His Children, 1819–1823. Detail of a detached fresco on canvas, full size approx. 4’ 9” x 2’ 8”. Museo del Prado, Madrid. The horrors of both “reason” and “unreason.”  Monstrous side of humanity. This painting is one of 14 in a series known as the Black Paintings , which “decorated” Goya’s home.</vt:lpstr>
      <vt:lpstr>THÉODORE GÉRICAULT (French romantic painter, 1791-1824: 33 years) Raft of the Medusa, 1818–1819. Oil on canvas, approx. 16’ x 23’. Louvre, Paris. Note baroque lighting and theatricality.  </vt:lpstr>
      <vt:lpstr>Three of many preparatory studies Gericault made for The Raft of the Medusa</vt:lpstr>
      <vt:lpstr>THÉODORE GÉRICAULT, Insane Woman (Envy), 1822–1823. Oil on canvas, approx. 2’ 4” x 1’ 9”. Musée des Beaux-Arts, Lyon. </vt:lpstr>
      <vt:lpstr>EUGÈNE DELACROIX (French Romantic Painter, 1798-1863). Death of Sardanapalus, 1826. Oil on canvas, approx. 12’ 1” x 16’ 3”. Louvre, Paris.  Romanticism, Orientalism.  Inspired by the poem of the same name by Lord Byron</vt:lpstr>
      <vt:lpstr>EUGÈNE DELACROIX, Liberty Leading the People, 1830. Oil on canvas, approx. 8’ 6” x 10’ 8”. Louvre, Paris.   Commemorates the French Revolution of 1830</vt:lpstr>
      <vt:lpstr>CASPAR DAVID FRIEDRICH (German Romantic painter, 1774-1840),  Abbey in the Oak Forest, 1810. Oil on canvas, 3' 7 1/2" X 5'  7 1/4". Staatliche Museen, Berlin.    Nature as “the living garment of God.” (Goethe)</vt:lpstr>
      <vt:lpstr>CASPAR DAVID FRIEDRICH, Monk by the Sea, 1808-1810, oil on canvas, 43 in × 67.5 in  The Romantic Sublime landscape: beauty + fear. The yearning of the human spirit for spiritual meaning symbolically reflected in the landscape.</vt:lpstr>
      <vt:lpstr>JOHN CONSTABLE (English, 1776-1837) The Haywain, 1821. Oil on canvas, 4’ 3” x 6’ 2”. National Gallery, London.  Nostalgia for the countryside of the artist’s childhood. Response to the effect of Industrial Revolution on rural England.</vt:lpstr>
      <vt:lpstr>One of many cloud studies by Constable</vt:lpstr>
      <vt:lpstr>ALBERT BIERSTADT (German-American, 1830-1902), Among the Sierra Nevada Mountains, California, 1868. Oil on canvas, 6’ x 10’. National Museum of American Art, Smithsonian Institution, Washington.   Propaganda for Manifest Destiny</vt:lpstr>
      <vt:lpstr>JOSEPH MALLORD WILLIAM TURNER (English, 1775-1851), The Slave Ship (Slavers Throwing Overboard the Dead and Dying, Typhoon Coming On), 1840. Oil on canvas, 2’ 12” x 4’ 5/16”. Museum of Fine Arts, Boston</vt:lpstr>
      <vt:lpstr>Joseph Mallord William Turner, Rain, Steam, and Speed: The Great Western Railway, oil on canvas, 1844</vt:lpstr>
      <vt:lpstr>Turner, detail of the locomotive from Rain, Steam and Speed: The Great Northern Railroad</vt:lpstr>
      <vt:lpstr>JOHN NASH (English, 1752-1835), Royal Pavilion, Brighton, England, 1815–1818. Romanticism, Imperialism, Orientalism, Eclecticism</vt:lpstr>
      <vt:lpstr>“Indian Gothic”  Compare the Taj Mahal (1630-1653) in Agra, India, with The Royal Pavilion (below) 1815-18</vt:lpstr>
      <vt:lpstr>The Banquet Room at the Royal Pavilion in Brighton from John Nash's Views of the Royal Pavilion (1826).  19th Century British Orientalism and Imperialism</vt:lpstr>
      <vt:lpstr>JOSEPH PAXTON (English, 1801-1865) Crystal Palace, London, England, 1850–1851. Photo from Victoria and Albert Museum, London.  Moved in 1852, burned down in 1936.  Marks the beginning of “Modern” architecture</vt:lpstr>
      <vt:lpstr>Building The Crystal Palace in six months from prefabricated iron parts</vt:lpstr>
      <vt:lpstr>Crystal Palace science &amp; technology exhibits:- Envelope-making Machine</vt:lpstr>
      <vt:lpstr>1851 cartoon from Punch, the British satirical magazine, about the exhibition of indigenous peoples from European colonies at the Great Exhibition of 1851  (inside the Crystal Palace)</vt:lpstr>
      <vt:lpstr>Photography: The New Medium That Changed Art</vt:lpstr>
      <vt:lpstr>Before Photography: Western art’s quest for “Realism” leads to the invention of photography  Photography relies on two scientific principles :  1) A principle of optics on which the Camera Obscura is based   2) Principle of chemistry, that certain combinations of elements, especially silver halides, turn dark when exposed to light (rather than heat or exposure to air) was demonstrated in 1717 by Johann Heinrich Schulze, professor of anatomy at the University of Altdorf</vt:lpstr>
      <vt:lpstr>LOUIS-JACQUES-MANDÉ DAGUERRE (French, 1787-1851), Still Life in Studio, 1837. Daguerreotype. Collection Société Française de Photographie, Paris.    A daguerreotype cannot be reproduced.  It is a unique image on metal plate.</vt:lpstr>
      <vt:lpstr>PowerPoint Presentation</vt:lpstr>
      <vt:lpstr>William Henry Fox Talbot, The Open Door, calotype, 1843 one of 24 images in the first book illustrated by photographs, The Pencil of Nature  “Calotype” was derived from the Greek kallos, “beauty”</vt:lpstr>
      <vt:lpstr>Photography and painting have had an incalculable  influence on each other.  </vt:lpstr>
      <vt:lpstr>Honoré Daumier, Nadar Elevating Photography to the Heights of Art, 1862, lithograph commemorating a court decision acknowledging photography as an art form protected by copyright law.</vt:lpstr>
      <vt:lpstr>NADAR (pseudonym of Gaspard-Félix Tournachon, 1820-1910, French photographer, caricaturist, journalist, novelist, and balloonist.   Portrait of Jules Verne, n.d., pioneer science fiction novelist.  Journey To The Center Of The Earth (1864), Twenty Thousand Leagues Under The Sea (1870), and Around the World in Eighty Days (1873). </vt:lpstr>
      <vt:lpstr>NADAR, Portrait of Georges Sand, 1877</vt:lpstr>
      <vt:lpstr>JULIA MARGARET CAMERON (English, 1815-1879), Ophelia, Study no. 2, 1867. Albumen print, 1' 11" x 10 2/3". wet-plate technology, a process invented in 1851</vt:lpstr>
      <vt:lpstr>Brady’s “Outfit for War”1862: Brady's team used the collodion process. The limitations of equipment and materials prevented any action shots, but the photographers brought back some seven thousand pictures portraying the realities of war. </vt:lpstr>
      <vt:lpstr>TIMOTHY O’SULLIVAN (U.S., 1840-1882), A Harvest of Death, Gettysburg, Pennsylvania, July 1863. Collodion (wet-plate) process.  O’Sullivan belonged to Matthew Brady’s team of Civil War photographers.</vt:lpstr>
      <vt:lpstr>Compare representations of war: (top) Emmanuel Leutze, George Washington Crossing the Delaware, 1851 (bottom) Timothy O’Sullivan, Dead Soldier, 1863</vt:lpstr>
      <vt:lpstr>Eadweard Muybridge (English, 1830-1904)  Horse Galloping, 1878. Muybridge is known primarily for his early use of multiple cameras to capture motion, and his zoopraxiscope, a device for projecting motion pictures that pre-dated the celluloid film strip still used today. http://upload.wikimedia.org/wikipedia/commons/d/dd/Muybridge_race_horse_animated.gif </vt:lpstr>
      <vt:lpstr>Eadweard Muybridge, Zoopraxiscope (“wheel of life”), 1879.  First machine patented in the U.S. to show moving pictures.</vt:lpstr>
      <vt:lpstr>PowerPoint Presentation</vt:lpstr>
    </vt:vector>
  </TitlesOfParts>
  <Company>Sacramento State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Romanticism and the  Age of Revolution   Late 18th to Mid-19th Century Europe</dc:title>
  <dc:creator>Elaine O'Brien</dc:creator>
  <cp:lastModifiedBy>O'Brien, Elaine</cp:lastModifiedBy>
  <cp:revision>26</cp:revision>
  <dcterms:created xsi:type="dcterms:W3CDTF">2010-10-18T23:28:44Z</dcterms:created>
  <dcterms:modified xsi:type="dcterms:W3CDTF">2018-12-18T04:39:22Z</dcterms:modified>
</cp:coreProperties>
</file>